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sldIdLst>
    <p:sldId id="256" r:id="rId4"/>
    <p:sldId id="257" r:id="rId5"/>
    <p:sldId id="264" r:id="rId6"/>
    <p:sldId id="265" r:id="rId7"/>
    <p:sldId id="258" r:id="rId8"/>
    <p:sldId id="266" r:id="rId9"/>
    <p:sldId id="259" r:id="rId10"/>
    <p:sldId id="260" r:id="rId11"/>
  </p:sldIdLst>
  <p:sldSz cx="9144000" cy="6858000" type="screen4x3"/>
  <p:notesSz cx="6735763" cy="986948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7" d="100"/>
          <a:sy n="97" d="100"/>
        </p:scale>
        <p:origin x="1194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tableStyles" Target="tableStyle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D4CD9-6FD4-4E44-93F2-2A2AB06D7C6A}" type="datetimeFigureOut">
              <a:rPr lang="ru-RU" smtClean="0"/>
              <a:pPr/>
              <a:t>пн 13.07.26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B7749-33BD-4347-8AAB-293DE6BC194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D4CD9-6FD4-4E44-93F2-2A2AB06D7C6A}" type="datetimeFigureOut">
              <a:rPr lang="ru-RU" smtClean="0"/>
              <a:pPr/>
              <a:t>пн 13.07.26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B7749-33BD-4347-8AAB-293DE6BC194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D4CD9-6FD4-4E44-93F2-2A2AB06D7C6A}" type="datetimeFigureOut">
              <a:rPr lang="ru-RU" smtClean="0"/>
              <a:pPr/>
              <a:t>пн 13.07.26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B7749-33BD-4347-8AAB-293DE6BC194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D4CD9-6FD4-4E44-93F2-2A2AB06D7C6A}" type="datetimeFigureOut">
              <a:rPr lang="ru-RU" smtClean="0"/>
              <a:pPr/>
              <a:t>пн 13.07.26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B7749-33BD-4347-8AAB-293DE6BC194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D4CD9-6FD4-4E44-93F2-2A2AB06D7C6A}" type="datetimeFigureOut">
              <a:rPr lang="ru-RU" smtClean="0"/>
              <a:pPr/>
              <a:t>пн 13.07.26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B7749-33BD-4347-8AAB-293DE6BC194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D4CD9-6FD4-4E44-93F2-2A2AB06D7C6A}" type="datetimeFigureOut">
              <a:rPr lang="ru-RU" smtClean="0"/>
              <a:pPr/>
              <a:t>пн 13.07.26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B7749-33BD-4347-8AAB-293DE6BC194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D4CD9-6FD4-4E44-93F2-2A2AB06D7C6A}" type="datetimeFigureOut">
              <a:rPr lang="ru-RU" smtClean="0"/>
              <a:pPr/>
              <a:t>пн 13.07.26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B7749-33BD-4347-8AAB-293DE6BC194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D4CD9-6FD4-4E44-93F2-2A2AB06D7C6A}" type="datetimeFigureOut">
              <a:rPr lang="ru-RU" smtClean="0"/>
              <a:pPr/>
              <a:t>пн 13.07.26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B7749-33BD-4347-8AAB-293DE6BC194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D4CD9-6FD4-4E44-93F2-2A2AB06D7C6A}" type="datetimeFigureOut">
              <a:rPr lang="ru-RU" smtClean="0"/>
              <a:pPr/>
              <a:t>пн 13.07.26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B7749-33BD-4347-8AAB-293DE6BC194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D4CD9-6FD4-4E44-93F2-2A2AB06D7C6A}" type="datetimeFigureOut">
              <a:rPr lang="ru-RU" smtClean="0"/>
              <a:pPr/>
              <a:t>пн 13.07.26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B7749-33BD-4347-8AAB-293DE6BC194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D4CD9-6FD4-4E44-93F2-2A2AB06D7C6A}" type="datetimeFigureOut">
              <a:rPr lang="ru-RU" smtClean="0"/>
              <a:pPr/>
              <a:t>пн 13.07.26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B7749-33BD-4347-8AAB-293DE6BC194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D4CD9-6FD4-4E44-93F2-2A2AB06D7C6A}" type="datetimeFigureOut">
              <a:rPr lang="ru-RU" smtClean="0"/>
              <a:pPr/>
              <a:t>пн 13.07.26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B7749-33BD-4347-8AAB-293DE6BC194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D4CD9-6FD4-4E44-93F2-2A2AB06D7C6A}" type="datetimeFigureOut">
              <a:rPr lang="ru-RU" smtClean="0"/>
              <a:pPr/>
              <a:t>пн 13.07.26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B7749-33BD-4347-8AAB-293DE6BC194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D4CD9-6FD4-4E44-93F2-2A2AB06D7C6A}" type="datetimeFigureOut">
              <a:rPr lang="ru-RU" smtClean="0"/>
              <a:pPr/>
              <a:t>пн 13.07.26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B7749-33BD-4347-8AAB-293DE6BC194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D4CD9-6FD4-4E44-93F2-2A2AB06D7C6A}" type="datetimeFigureOut">
              <a:rPr lang="ru-RU" smtClean="0"/>
              <a:pPr/>
              <a:t>пн 13.07.26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B7749-33BD-4347-8AAB-293DE6BC194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D4CD9-6FD4-4E44-93F2-2A2AB06D7C6A}" type="datetimeFigureOut">
              <a:rPr lang="ru-RU" smtClean="0"/>
              <a:pPr/>
              <a:t>пн 13.07.26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B7749-33BD-4347-8AAB-293DE6BC194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D4CD9-6FD4-4E44-93F2-2A2AB06D7C6A}" type="datetimeFigureOut">
              <a:rPr lang="ru-RU" smtClean="0"/>
              <a:pPr/>
              <a:t>пн 13.07.26</a:t>
            </a:fld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FCB7749-33BD-4347-8AAB-293DE6BC194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D4CD9-6FD4-4E44-93F2-2A2AB06D7C6A}" type="datetimeFigureOut">
              <a:rPr lang="ru-RU" smtClean="0"/>
              <a:pPr/>
              <a:t>пн 13.07.26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B7749-33BD-4347-8AAB-293DE6BC194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D4CD9-6FD4-4E44-93F2-2A2AB06D7C6A}" type="datetimeFigureOut">
              <a:rPr lang="ru-RU" smtClean="0"/>
              <a:pPr/>
              <a:t>пн 13.07.26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9FCB7749-33BD-4347-8AAB-293DE6BC194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6D6D4CD9-6FD4-4E44-93F2-2A2AB06D7C6A}" type="datetimeFigureOut">
              <a:rPr lang="ru-RU" smtClean="0"/>
              <a:pPr/>
              <a:t>пн 13.07.26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B7749-33BD-4347-8AAB-293DE6BC194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D4CD9-6FD4-4E44-93F2-2A2AB06D7C6A}" type="datetimeFigureOut">
              <a:rPr lang="ru-RU" smtClean="0"/>
              <a:pPr/>
              <a:t>пн 13.07.26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B7749-33BD-4347-8AAB-293DE6BC194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D4CD9-6FD4-4E44-93F2-2A2AB06D7C6A}" type="datetimeFigureOut">
              <a:rPr lang="ru-RU" smtClean="0"/>
              <a:pPr/>
              <a:t>пн 13.07.26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B7749-33BD-4347-8AAB-293DE6BC194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D4CD9-6FD4-4E44-93F2-2A2AB06D7C6A}" type="datetimeFigureOut">
              <a:rPr lang="ru-RU" smtClean="0"/>
              <a:pPr/>
              <a:t>пн 13.07.26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B7749-33BD-4347-8AAB-293DE6BC194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D4CD9-6FD4-4E44-93F2-2A2AB06D7C6A}" type="datetimeFigureOut">
              <a:rPr lang="ru-RU" smtClean="0"/>
              <a:pPr/>
              <a:t>пн 13.07.26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B7749-33BD-4347-8AAB-293DE6BC194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D4CD9-6FD4-4E44-93F2-2A2AB06D7C6A}" type="datetimeFigureOut">
              <a:rPr lang="ru-RU" smtClean="0"/>
              <a:pPr/>
              <a:t>пн 13.07.26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B7749-33BD-4347-8AAB-293DE6BC194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D4CD9-6FD4-4E44-93F2-2A2AB06D7C6A}" type="datetimeFigureOut">
              <a:rPr lang="ru-RU" smtClean="0"/>
              <a:pPr/>
              <a:t>пн 13.07.26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B7749-33BD-4347-8AAB-293DE6BC194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D4CD9-6FD4-4E44-93F2-2A2AB06D7C6A}" type="datetimeFigureOut">
              <a:rPr lang="ru-RU" smtClean="0"/>
              <a:pPr/>
              <a:t>пн 13.07.26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B7749-33BD-4347-8AAB-293DE6BC194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D4CD9-6FD4-4E44-93F2-2A2AB06D7C6A}" type="datetimeFigureOut">
              <a:rPr lang="ru-RU" smtClean="0"/>
              <a:pPr/>
              <a:t>пн 13.07.26</a:t>
            </a:fld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FCB7749-33BD-4347-8AAB-293DE6BC194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D4CD9-6FD4-4E44-93F2-2A2AB06D7C6A}" type="datetimeFigureOut">
              <a:rPr lang="ru-RU" smtClean="0"/>
              <a:pPr/>
              <a:t>пн 13.07.26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B7749-33BD-4347-8AAB-293DE6BC194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D4CD9-6FD4-4E44-93F2-2A2AB06D7C6A}" type="datetimeFigureOut">
              <a:rPr lang="ru-RU" smtClean="0"/>
              <a:pPr/>
              <a:t>пн 13.07.26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9FCB7749-33BD-4347-8AAB-293DE6BC194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6D6D4CD9-6FD4-4E44-93F2-2A2AB06D7C6A}" type="datetimeFigureOut">
              <a:rPr lang="ru-RU" smtClean="0"/>
              <a:pPr/>
              <a:t>пн 13.07.26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B7749-33BD-4347-8AAB-293DE6BC194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D4CD9-6FD4-4E44-93F2-2A2AB06D7C6A}" type="datetimeFigureOut">
              <a:rPr lang="ru-RU" smtClean="0"/>
              <a:pPr/>
              <a:t>пн 13.07.26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B7749-33BD-4347-8AAB-293DE6BC194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D4CD9-6FD4-4E44-93F2-2A2AB06D7C6A}" type="datetimeFigureOut">
              <a:rPr lang="ru-RU" smtClean="0"/>
              <a:pPr/>
              <a:t>пн 13.07.26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B7749-33BD-4347-8AAB-293DE6BC194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6D4CD9-6FD4-4E44-93F2-2A2AB06D7C6A}" type="datetimeFigureOut">
              <a:rPr lang="ru-RU" smtClean="0"/>
              <a:pPr/>
              <a:t>пн 13.07.26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CB7749-33BD-4347-8AAB-293DE6BC194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илиния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6D6D4CD9-6FD4-4E44-93F2-2A2AB06D7C6A}" type="datetimeFigureOut">
              <a:rPr lang="ru-RU" smtClean="0"/>
              <a:pPr/>
              <a:t>пн 13.07.26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9FCB7749-33BD-4347-8AAB-293DE6BC194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илиния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6D6D4CD9-6FD4-4E44-93F2-2A2AB06D7C6A}" type="datetimeFigureOut">
              <a:rPr lang="ru-RU" smtClean="0"/>
              <a:pPr/>
              <a:t>пн 13.07.26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9FCB7749-33BD-4347-8AAB-293DE6BC194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71538" y="3429000"/>
            <a:ext cx="7143800" cy="785818"/>
          </a:xfr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4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ФИЛОСОФИЯ  ПОЗНАНИЯ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10" y="1428736"/>
            <a:ext cx="7929618" cy="4929222"/>
          </a:xfrm>
        </p:spPr>
        <p:txBody>
          <a:bodyPr>
            <a:noAutofit/>
          </a:bodyPr>
          <a:lstStyle/>
          <a:p>
            <a:pPr indent="447675" algn="just"/>
            <a:r>
              <a:rPr lang="ru-RU" sz="2300" b="0" i="1" cap="none" dirty="0">
                <a:ln>
                  <a:noFill/>
                </a:ln>
                <a:solidFill>
                  <a:schemeClr val="bg1"/>
                </a:solidFill>
                <a:effectLst/>
                <a:latin typeface="Cambria" pitchFamily="18" charset="0"/>
              </a:rPr>
              <a:t>Философское познание представляет собой особый тип целостного познания мира. Спецификой философского познания является стремление выйти за пределы действительности и найти фундаментальные принципы и основы бытия, определить место человека в нём. </a:t>
            </a:r>
            <a:br>
              <a:rPr lang="ru-RU" sz="2300" b="0" i="1" cap="none" dirty="0">
                <a:ln>
                  <a:noFill/>
                </a:ln>
                <a:solidFill>
                  <a:schemeClr val="bg1"/>
                </a:solidFill>
                <a:effectLst/>
                <a:latin typeface="Cambria" pitchFamily="18" charset="0"/>
              </a:rPr>
            </a:br>
            <a:r>
              <a:rPr lang="ru-RU" sz="2300" b="0" i="1" cap="none" dirty="0">
                <a:ln>
                  <a:noFill/>
                </a:ln>
                <a:solidFill>
                  <a:schemeClr val="bg1"/>
                </a:solidFill>
                <a:effectLst/>
                <a:latin typeface="Cambria" pitchFamily="18" charset="0"/>
              </a:rPr>
              <a:t>       Философское познание основано на определённых мировоззренческих предпосылках. В его состав входят: </a:t>
            </a:r>
            <a:r>
              <a:rPr lang="ru-RU" sz="2300" i="1" cap="none" dirty="0">
                <a:ln>
                  <a:noFill/>
                </a:ln>
                <a:solidFill>
                  <a:schemeClr val="bg1"/>
                </a:solidFill>
                <a:effectLst/>
                <a:latin typeface="Cambria" pitchFamily="18" charset="0"/>
              </a:rPr>
              <a:t>гносеология</a:t>
            </a:r>
            <a:r>
              <a:rPr lang="ru-RU" sz="2300" b="0" i="1" cap="none" dirty="0">
                <a:ln>
                  <a:noFill/>
                </a:ln>
                <a:solidFill>
                  <a:schemeClr val="bg1"/>
                </a:solidFill>
                <a:effectLst/>
                <a:latin typeface="Cambria" pitchFamily="18" charset="0"/>
              </a:rPr>
              <a:t> и </a:t>
            </a:r>
            <a:r>
              <a:rPr lang="ru-RU" sz="2300" i="1" cap="none" dirty="0">
                <a:ln>
                  <a:noFill/>
                </a:ln>
                <a:solidFill>
                  <a:schemeClr val="bg1"/>
                </a:solidFill>
                <a:effectLst/>
                <a:latin typeface="Cambria" pitchFamily="18" charset="0"/>
              </a:rPr>
              <a:t>онтология</a:t>
            </a:r>
            <a:r>
              <a:rPr lang="ru-RU" sz="2300" b="0" i="1" cap="none" dirty="0">
                <a:ln>
                  <a:noFill/>
                </a:ln>
                <a:solidFill>
                  <a:schemeClr val="bg1"/>
                </a:solidFill>
                <a:effectLst/>
                <a:latin typeface="Cambria" pitchFamily="18" charset="0"/>
              </a:rPr>
              <a:t>. В процессе философского познания субъект стремится не только понять бытие и место человека в нём, но и показать, какими они должны быть, то есть стремится создать идеал, содержание которого будет обусловлено избранными философом мировоззренческими постулатами.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71538" y="571480"/>
            <a:ext cx="7139346" cy="571504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СУЩНОСТЬ  ПОЗНАНИЯ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43890" cy="939784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Cambria" pitchFamily="18" charset="0"/>
              </a:rPr>
              <a:t>ГНОСЕОЛОГИЯ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643306" y="1760557"/>
            <a:ext cx="5000660" cy="4525963"/>
          </a:xfrm>
        </p:spPr>
        <p:txBody>
          <a:bodyPr>
            <a:normAutofit fontScale="92500"/>
          </a:bodyPr>
          <a:lstStyle/>
          <a:p>
            <a:pPr marL="0" indent="361950" algn="just">
              <a:buNone/>
            </a:pPr>
            <a:r>
              <a:rPr lang="ru-RU" sz="2400" i="1" dirty="0">
                <a:solidFill>
                  <a:schemeClr val="bg1"/>
                </a:solidFill>
                <a:latin typeface="Cambria" pitchFamily="18" charset="0"/>
              </a:rPr>
              <a:t>“</a:t>
            </a:r>
            <a:r>
              <a:rPr lang="ru-RU" sz="2400" b="1" i="1" dirty="0">
                <a:solidFill>
                  <a:schemeClr val="bg1"/>
                </a:solidFill>
                <a:latin typeface="Cambria" pitchFamily="18" charset="0"/>
              </a:rPr>
              <a:t>Гносеология</a:t>
            </a:r>
            <a:r>
              <a:rPr lang="ru-RU" sz="2400" i="1" dirty="0">
                <a:solidFill>
                  <a:schemeClr val="bg1"/>
                </a:solidFill>
                <a:latin typeface="Cambria" pitchFamily="18" charset="0"/>
              </a:rPr>
              <a:t>” — слово греческого происхождения («</a:t>
            </a:r>
            <a:r>
              <a:rPr lang="ru-RU" sz="2400" i="1" dirty="0" err="1">
                <a:solidFill>
                  <a:schemeClr val="bg1"/>
                </a:solidFill>
                <a:latin typeface="Cambria" pitchFamily="18" charset="0"/>
              </a:rPr>
              <a:t>гнозис</a:t>
            </a:r>
            <a:r>
              <a:rPr lang="ru-RU" sz="2400" i="1" dirty="0">
                <a:solidFill>
                  <a:schemeClr val="bg1"/>
                </a:solidFill>
                <a:latin typeface="Cambria" pitchFamily="18" charset="0"/>
              </a:rPr>
              <a:t>» — знание и «логос» — слово, учение). Теория познания отвечает на вопросы, что такое познание, каковы его основные формы, каковы закономерности перехода от незнания к знанию, что такое субъект и объект познания, какова структура познавательного процесса, что такое истина и каков ее критерий, а также на многие другие. </a:t>
            </a:r>
          </a:p>
        </p:txBody>
      </p:sp>
      <p:pic>
        <p:nvPicPr>
          <p:cNvPr id="2051" name="Picture 3" descr="C:\Documents and Settings\User\Мои документы\Downloads\5330559alie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1857393"/>
            <a:ext cx="2962275" cy="4071937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115328" cy="1143000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ТЕРМИНОЛОГИЯ «ПОЗНАНИЯ»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571612"/>
            <a:ext cx="4471990" cy="4757758"/>
          </a:xfrm>
        </p:spPr>
        <p:txBody>
          <a:bodyPr>
            <a:noAutofit/>
          </a:bodyPr>
          <a:lstStyle/>
          <a:p>
            <a:pPr marL="0" indent="361950" algn="just">
              <a:buNone/>
            </a:pPr>
            <a:r>
              <a:rPr lang="ru-RU" sz="2300" i="1" dirty="0">
                <a:solidFill>
                  <a:schemeClr val="bg1"/>
                </a:solidFill>
                <a:latin typeface="Cambria" pitchFamily="18" charset="0"/>
              </a:rPr>
              <a:t>В философию термин </a:t>
            </a:r>
            <a:r>
              <a:rPr lang="ru-RU" sz="2300" b="1" i="1" dirty="0">
                <a:solidFill>
                  <a:schemeClr val="bg1"/>
                </a:solidFill>
                <a:latin typeface="Cambria" pitchFamily="18" charset="0"/>
              </a:rPr>
              <a:t>“теория познания” </a:t>
            </a:r>
            <a:r>
              <a:rPr lang="ru-RU" sz="2300" i="1" dirty="0">
                <a:solidFill>
                  <a:schemeClr val="bg1"/>
                </a:solidFill>
                <a:latin typeface="Cambria" pitchFamily="18" charset="0"/>
              </a:rPr>
              <a:t>ввел шотландский философ </a:t>
            </a:r>
            <a:r>
              <a:rPr lang="ru-RU" sz="2300" b="1" i="1" dirty="0">
                <a:solidFill>
                  <a:schemeClr val="bg1"/>
                </a:solidFill>
                <a:latin typeface="Cambria" pitchFamily="18" charset="0"/>
              </a:rPr>
              <a:t>Джеймс </a:t>
            </a:r>
            <a:r>
              <a:rPr lang="ru-RU" sz="2300" b="1" i="1" dirty="0" err="1">
                <a:solidFill>
                  <a:schemeClr val="bg1"/>
                </a:solidFill>
                <a:latin typeface="Cambria" pitchFamily="18" charset="0"/>
              </a:rPr>
              <a:t>Феррьер</a:t>
            </a:r>
            <a:r>
              <a:rPr lang="ru-RU" sz="2300" i="1" dirty="0">
                <a:solidFill>
                  <a:schemeClr val="bg1"/>
                </a:solidFill>
                <a:latin typeface="Cambria" pitchFamily="18" charset="0"/>
              </a:rPr>
              <a:t> в 1854 г. </a:t>
            </a:r>
          </a:p>
          <a:p>
            <a:pPr marL="0" indent="361950" algn="just">
              <a:buNone/>
            </a:pPr>
            <a:r>
              <a:rPr lang="ru-RU" sz="2300" i="1" dirty="0">
                <a:solidFill>
                  <a:schemeClr val="bg1"/>
                </a:solidFill>
                <a:latin typeface="Cambria" pitchFamily="18" charset="0"/>
              </a:rPr>
              <a:t>Совершенствование средств познания — неотъемлемая часть истории человеческой деятельности. </a:t>
            </a:r>
          </a:p>
          <a:p>
            <a:pPr marL="0" indent="361950" algn="just">
              <a:buNone/>
            </a:pPr>
            <a:r>
              <a:rPr lang="ru-RU" sz="2300" i="1" dirty="0">
                <a:solidFill>
                  <a:schemeClr val="bg1"/>
                </a:solidFill>
                <a:latin typeface="Cambria" pitchFamily="18" charset="0"/>
              </a:rPr>
              <a:t>Вначале познание выступает в наивных, порой весьма примитивных формах, т.е. существует как обыденное познание.</a:t>
            </a:r>
          </a:p>
        </p:txBody>
      </p:sp>
      <p:pic>
        <p:nvPicPr>
          <p:cNvPr id="1026" name="Picture 2" descr="C:\Documents and Settings\User\Мои документы\Downloads\56448853_Gabriel_Bonnot_de_Mably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3504" y="1643050"/>
            <a:ext cx="3694478" cy="4610109"/>
          </a:xfrm>
          <a:prstGeom prst="ellipse">
            <a:avLst/>
          </a:prstGeom>
          <a:ln w="28575" cap="rnd">
            <a:solidFill>
              <a:schemeClr val="bg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143372" y="1512032"/>
            <a:ext cx="4429156" cy="3786214"/>
          </a:xfrm>
        </p:spPr>
        <p:txBody>
          <a:bodyPr>
            <a:noAutofit/>
          </a:bodyPr>
          <a:lstStyle/>
          <a:p>
            <a:pPr indent="447675" algn="just"/>
            <a:r>
              <a:rPr lang="ru-RU" sz="2000" b="0" i="1" cap="none" dirty="0">
                <a:ln>
                  <a:noFill/>
                </a:ln>
                <a:solidFill>
                  <a:schemeClr val="bg1"/>
                </a:solidFill>
                <a:effectLst/>
                <a:latin typeface="Cambria" pitchFamily="18" charset="0"/>
              </a:rPr>
              <a:t>В качестве субъекта познания может выступать как отдельный человек (индивид), так и различные социальные группы (общество в целом). В случае, когда субъектом познания является индивид, то его самосознание (переживание собственного “Я”) определяется всем миром культуры, созданной на протяжении человеческой истории. 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71538" y="571480"/>
            <a:ext cx="7139346" cy="571504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Субъект  познания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071934" y="4583866"/>
            <a:ext cx="450824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47675" algn="just"/>
            <a:r>
              <a:rPr lang="ru-RU" sz="2000" b="0" i="1" cap="none" dirty="0">
                <a:ln>
                  <a:noFill/>
                </a:ln>
                <a:solidFill>
                  <a:schemeClr val="bg1"/>
                </a:solidFill>
                <a:effectLst/>
                <a:latin typeface="Cambria" pitchFamily="18" charset="0"/>
              </a:rPr>
              <a:t>Успешная познавательная деятельность может быть осуществлена при условии активной роли субъекта в познавательном процессе.</a:t>
            </a:r>
            <a:endParaRPr lang="ru-RU" sz="2000" dirty="0"/>
          </a:p>
        </p:txBody>
      </p:sp>
      <p:pic>
        <p:nvPicPr>
          <p:cNvPr id="3074" name="Picture 2" descr="C:\Documents and Settings\User\Мои документы\Downloads\Blake_ancient_of_day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472" y="1714488"/>
            <a:ext cx="3071834" cy="4372043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71538" y="428604"/>
            <a:ext cx="7139346" cy="571504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Объект  познания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4348" y="1285860"/>
            <a:ext cx="7786742" cy="5093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300" i="1" dirty="0">
                <a:solidFill>
                  <a:schemeClr val="bg1"/>
                </a:solidFill>
                <a:latin typeface="Cambria" pitchFamily="18" charset="0"/>
              </a:rPr>
              <a:t>Объектом познания могут быть как материальные образования (химические элементы, физические тела, живые организмы), так и социальные явления (общество, взаимоотношение людей, их поведение и деятельность). Результаты познания (итоги эксперимента, научные теории, наука в целом) также могут стать объектом познания. Таким образом, объектами становятся существующие независимо от человека вещи, явления, процессы, которые осваиваются либо в ходе практической деятельности, либо в ходе познания. В этой связи ясно, что понятия объекта и предмета отличаются друг от друга. Предмет есть лишь одна сторона объекта, на которую направлено внимание какой-либо науки.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71472" y="1357298"/>
            <a:ext cx="7858180" cy="50475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47675" algn="just"/>
            <a:r>
              <a:rPr lang="ru-RU" sz="2300" i="1" dirty="0">
                <a:solidFill>
                  <a:schemeClr val="bg1"/>
                </a:solidFill>
                <a:latin typeface="Cambria" pitchFamily="18" charset="0"/>
              </a:rPr>
              <a:t>Помимо объекта в научном познании часто выделяют</a:t>
            </a:r>
            <a:r>
              <a:rPr lang="ru-RU" sz="2300" b="1" i="1" dirty="0">
                <a:solidFill>
                  <a:schemeClr val="bg1"/>
                </a:solidFill>
                <a:latin typeface="Cambria" pitchFamily="18" charset="0"/>
              </a:rPr>
              <a:t> предмет</a:t>
            </a:r>
            <a:r>
              <a:rPr lang="ru-RU" sz="2300" i="1" dirty="0">
                <a:solidFill>
                  <a:schemeClr val="bg1"/>
                </a:solidFill>
                <a:latin typeface="Cambria" pitchFamily="18" charset="0"/>
              </a:rPr>
              <a:t> — часть объекта, которая специально вычленяется познавательными средствами. </a:t>
            </a:r>
          </a:p>
          <a:p>
            <a:pPr indent="447675" algn="just"/>
            <a:r>
              <a:rPr lang="ru-RU" sz="2300" i="1" dirty="0">
                <a:solidFill>
                  <a:schemeClr val="bg1"/>
                </a:solidFill>
                <a:latin typeface="Cambria" pitchFamily="18" charset="0"/>
              </a:rPr>
              <a:t>Понятие предмета по своему объему шире понятия объекта. Со времени возникновения философии проблема отношения субъекта к объекту, как отношения познающего к познаваемому, всегда находилась в центре внимания философов. Объяснение причин и характера этого отношения претерпело сложную эволюцию, пройдя путь от крайнего противопоставления субъективной достоверности, самосознания субъекта и мира объективной реальности (Декарт), до выявления сложной диалектической взаимосвязи субъекта и объекта в ходе познавательной деятельности. </a:t>
            </a:r>
          </a:p>
        </p:txBody>
      </p:sp>
      <p:sp>
        <p:nvSpPr>
          <p:cNvPr id="7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71538" y="571480"/>
            <a:ext cx="7139346" cy="571504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Понятие «предмета»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500034" y="714356"/>
            <a:ext cx="8143932" cy="57400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542925" algn="just"/>
            <a:r>
              <a:rPr lang="ru-RU" sz="2300" i="1" dirty="0">
                <a:solidFill>
                  <a:schemeClr val="bg1"/>
                </a:solidFill>
                <a:latin typeface="Cambria" pitchFamily="18" charset="0"/>
              </a:rPr>
              <a:t>От понятий «субъект» и «объект» образованы термины «субъективный» и «объективный».</a:t>
            </a:r>
          </a:p>
          <a:p>
            <a:pPr indent="542925" algn="just"/>
            <a:r>
              <a:rPr lang="ru-RU" sz="2300" b="1" i="1" dirty="0">
                <a:solidFill>
                  <a:schemeClr val="bg1"/>
                </a:solidFill>
                <a:latin typeface="Cambria" pitchFamily="18" charset="0"/>
              </a:rPr>
              <a:t>Субъективно</a:t>
            </a:r>
            <a:r>
              <a:rPr lang="ru-RU" sz="2300" i="1" dirty="0">
                <a:solidFill>
                  <a:schemeClr val="bg1"/>
                </a:solidFill>
                <a:latin typeface="Cambria" pitchFamily="18" charset="0"/>
              </a:rPr>
              <a:t> все, что связано с субъектом, лицом, т.е. его воля, желания, стремления, предпочтения, чувства и эмоции и т.п. Таким образом, субъективность есть характеристика внутреннего мира человека или то личностное воздействие, которое сознание оказывает на наши взаимоотношения с миром. Субъективное отношение к чему-либо есть, как правило, вопрос вкуса и у разных людей может быть различным. Субъективность больше относят к мнениям, чем знаниям, хотя и личное знание является субъективным уже в силу того, что принадлежит сознанию человека, а не окружающему миру.</a:t>
            </a:r>
          </a:p>
          <a:p>
            <a:pPr indent="542925" algn="just"/>
            <a:r>
              <a:rPr lang="ru-RU" sz="2300" b="1" i="1" dirty="0">
                <a:solidFill>
                  <a:schemeClr val="bg1"/>
                </a:solidFill>
                <a:latin typeface="Cambria" pitchFamily="18" charset="0"/>
              </a:rPr>
              <a:t>Объективно</a:t>
            </a:r>
            <a:r>
              <a:rPr lang="ru-RU" sz="2300" i="1" dirty="0">
                <a:solidFill>
                  <a:schemeClr val="bg1"/>
                </a:solidFill>
                <a:latin typeface="Cambria" pitchFamily="18" charset="0"/>
              </a:rPr>
              <a:t> все то, что не зависит от сознания, воли, желаний. </a:t>
            </a:r>
          </a:p>
          <a:p>
            <a:pPr algn="just"/>
            <a:endParaRPr lang="ru-RU" sz="2200" i="1" dirty="0">
              <a:solidFill>
                <a:schemeClr val="bg1"/>
              </a:solidFill>
              <a:latin typeface="Cambria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хническая">
  <a:themeElements>
    <a:clrScheme name="Техническая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Техническая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Техниче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Техническая">
  <a:themeElements>
    <a:clrScheme name="Техническая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Техническая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Техниче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114</TotalTime>
  <Words>624</Words>
  <Application>Microsoft Office PowerPoint</Application>
  <PresentationFormat>Экран (4:3)</PresentationFormat>
  <Paragraphs>20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8</vt:i4>
      </vt:variant>
    </vt:vector>
  </HeadingPairs>
  <TitlesOfParts>
    <vt:vector size="16" baseType="lpstr">
      <vt:lpstr>Arial</vt:lpstr>
      <vt:lpstr>Calibri</vt:lpstr>
      <vt:lpstr>Cambria</vt:lpstr>
      <vt:lpstr>Franklin Gothic Book</vt:lpstr>
      <vt:lpstr>Wingdings 2</vt:lpstr>
      <vt:lpstr>Тема Office</vt:lpstr>
      <vt:lpstr>Техническая</vt:lpstr>
      <vt:lpstr>1_Техническая</vt:lpstr>
      <vt:lpstr>Презентация PowerPoint</vt:lpstr>
      <vt:lpstr>Философское познание представляет собой особый тип целостного познания мира. Спецификой философского познания является стремление выйти за пределы действительности и найти фундаментальные принципы и основы бытия, определить место человека в нём.         Философское познание основано на определённых мировоззренческих предпосылках. В его состав входят: гносеология и онтология. В процессе философского познания субъект стремится не только понять бытие и место человека в нём, но и показать, какими они должны быть, то есть стремится создать идеал, содержание которого будет обусловлено избранными философом мировоззренческими постулатами.</vt:lpstr>
      <vt:lpstr>ГНОСЕОЛОГИЯ</vt:lpstr>
      <vt:lpstr>ТЕРМИНОЛОГИЯ «ПОЗНАНИЯ»</vt:lpstr>
      <vt:lpstr>В качестве субъекта познания может выступать как отдельный человек (индивид), так и различные социальные группы (общество в целом). В случае, когда субъектом познания является индивид, то его самосознание (переживание собственного “Я”) определяется всем миром культуры, созданной на протяжении человеческой истории. </vt:lpstr>
      <vt:lpstr>Презентация PowerPoint</vt:lpstr>
      <vt:lpstr>Презентация PowerPoint</vt:lpstr>
      <vt:lpstr>Презентация PowerPoint</vt:lpstr>
    </vt:vector>
  </TitlesOfParts>
  <Company>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Каримов</cp:lastModifiedBy>
  <cp:revision>15</cp:revision>
  <dcterms:created xsi:type="dcterms:W3CDTF">2013-02-06T15:41:39Z</dcterms:created>
  <dcterms:modified xsi:type="dcterms:W3CDTF">2026-07-13T07:57:25Z</dcterms:modified>
</cp:coreProperties>
</file>