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31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312" r:id="rId28"/>
    <p:sldId id="313" r:id="rId29"/>
    <p:sldId id="314" r:id="rId30"/>
    <p:sldId id="315" r:id="rId31"/>
    <p:sldId id="316" r:id="rId32"/>
    <p:sldId id="299" r:id="rId33"/>
    <p:sldId id="301" r:id="rId34"/>
    <p:sldId id="295" r:id="rId35"/>
    <p:sldId id="296" r:id="rId36"/>
    <p:sldId id="317" r:id="rId37"/>
    <p:sldId id="318" r:id="rId38"/>
    <p:sldId id="302" r:id="rId39"/>
    <p:sldId id="303" r:id="rId40"/>
    <p:sldId id="304" r:id="rId41"/>
    <p:sldId id="308" r:id="rId42"/>
    <p:sldId id="309" r:id="rId43"/>
    <p:sldId id="310" r:id="rId44"/>
    <p:sldId id="311" r:id="rId45"/>
    <p:sldId id="320" r:id="rId4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19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ru-RU" altLang="en-US" noProof="0"/>
              <a:t>Образец заголовка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altLang="en-US" noProof="0"/>
              <a:t>Образец подзаголовка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6C4213E-6359-4436-B136-EB955C39D4CB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64519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520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592B7-CA97-48C2-9F7C-65D1545AE55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4061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49B75-509B-4FEB-80E1-9C835ADB4DC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6646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F135960-845F-4A84-AD7C-5B757A0BF54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73967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5E2424C-6F48-4C9C-89F7-1C243E11C4F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62363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A88D8AC-0FA1-4DB0-8E6B-92B81ED4FB9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69470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6F714-116A-4DE4-B721-3B5B4D01DC1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7755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11F95-A064-4435-8EA9-A8FBECC487B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48690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300CF-7D6C-4A5E-8458-B1BD6C54934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6979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1CCD63-840D-4594-A4FE-63EE5804D36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39031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2D9CC-F324-42FB-8ED0-9ECE10529A5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6992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6C6C74-DE06-42B4-BC45-A8787AD0C6B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2142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4A595-8281-49E2-9E3B-A53F07A8E71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65382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FD2C8-85DE-4CC0-ADBD-D740E0DBB3C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41504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1BFA6CBC-0E6B-41CE-A0E2-85D463DC3DC2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6349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49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1143000"/>
            <a:ext cx="8458200" cy="377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Диалектика сознания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500"/>
              <a:t>Ступени познания</a:t>
            </a:r>
            <a:r>
              <a:rPr lang="ru-RU" sz="3300"/>
              <a:t>: 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2. Логическая</a:t>
            </a:r>
          </a:p>
          <a:p>
            <a:pPr>
              <a:buFont typeface="Wingdings" pitchFamily="2" charset="2"/>
              <a:buNone/>
            </a:pPr>
            <a:endParaRPr lang="ru-RU" sz="2400"/>
          </a:p>
          <a:p>
            <a:pPr>
              <a:buFont typeface="Wingdings" pitchFamily="2" charset="2"/>
              <a:buNone/>
            </a:pPr>
            <a:r>
              <a:rPr lang="ru-RU" sz="2400"/>
              <a:t>1. Чувственная.</a:t>
            </a:r>
          </a:p>
          <a:p>
            <a:pPr>
              <a:buFont typeface="Wingdings" pitchFamily="2" charset="2"/>
              <a:buNone/>
            </a:pPr>
            <a:endParaRPr lang="ru-RU" sz="2400"/>
          </a:p>
          <a:p>
            <a:r>
              <a:rPr lang="ru-RU" sz="2500"/>
              <a:t>Способы познания </a:t>
            </a:r>
            <a:r>
              <a:rPr lang="ru-RU" sz="2000"/>
              <a:t>(исходная основа мышления)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2. Идеализм</a:t>
            </a:r>
          </a:p>
          <a:p>
            <a:pPr>
              <a:buFont typeface="Wingdings" pitchFamily="2" charset="2"/>
              <a:buNone/>
            </a:pPr>
            <a:endParaRPr lang="ru-RU" sz="2000"/>
          </a:p>
          <a:p>
            <a:pPr>
              <a:buFont typeface="Wingdings" pitchFamily="2" charset="2"/>
              <a:buNone/>
            </a:pPr>
            <a:r>
              <a:rPr lang="ru-RU" sz="2000"/>
              <a:t>1. Материализм </a:t>
            </a:r>
          </a:p>
          <a:p>
            <a:pPr>
              <a:buFont typeface="Wingdings" pitchFamily="2" charset="2"/>
              <a:buNone/>
            </a:pPr>
            <a:endParaRPr lang="ru-RU" sz="2900"/>
          </a:p>
          <a:p>
            <a:endParaRPr lang="ru-RU" sz="220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500"/>
              <a:t>Ступени обобщения:</a:t>
            </a:r>
            <a:r>
              <a:rPr lang="ru-RU" sz="3300"/>
              <a:t> </a:t>
            </a:r>
          </a:p>
          <a:p>
            <a:pPr>
              <a:buFont typeface="Wingdings" pitchFamily="2" charset="2"/>
              <a:buNone/>
            </a:pPr>
            <a:r>
              <a:rPr lang="ru-RU" sz="2500"/>
              <a:t>3. Категория </a:t>
            </a:r>
            <a:r>
              <a:rPr lang="ru-RU" sz="1800"/>
              <a:t>однозначность с возм. внутреннего перехода, прошлое – настоящее – будущее.</a:t>
            </a:r>
            <a:r>
              <a:rPr lang="ru-RU" sz="2500"/>
              <a:t>              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ru-RU" sz="2500"/>
              <a:t>2. Понятие </a:t>
            </a:r>
            <a:r>
              <a:rPr lang="ru-RU" sz="1800"/>
              <a:t>однозначность, сущ. признак (внутреннее); прошлое – настоящее – будущее. </a:t>
            </a:r>
          </a:p>
          <a:p>
            <a:pPr>
              <a:buFont typeface="Wingdings" pitchFamily="2" charset="2"/>
              <a:buNone/>
            </a:pPr>
            <a:r>
              <a:rPr lang="ru-RU" sz="2500"/>
              <a:t>1. Слово </a:t>
            </a:r>
            <a:r>
              <a:rPr lang="ru-RU" sz="1800"/>
              <a:t>многозначность, внешняя связь с предметом, явление; прошлое – настоящее.</a:t>
            </a:r>
            <a:r>
              <a:rPr lang="ru-RU" sz="2500"/>
              <a:t>  </a:t>
            </a:r>
          </a:p>
          <a:p>
            <a:endParaRPr lang="ru-RU" sz="2200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V="1">
            <a:off x="1143000" y="5029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1371600" y="5105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V="1">
            <a:off x="12954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16002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Формы историко-философского процесса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495300" indent="-495300"/>
            <a:r>
              <a:rPr lang="ru-RU"/>
              <a:t>формы сознания </a:t>
            </a:r>
            <a:r>
              <a:rPr lang="ru-RU" sz="2400"/>
              <a:t>(диалектика индивидуальности) </a:t>
            </a:r>
          </a:p>
          <a:p>
            <a:pPr marL="495300" indent="-495300">
              <a:buFont typeface="Wingdings" pitchFamily="2" charset="2"/>
              <a:buNone/>
            </a:pPr>
            <a:r>
              <a:rPr lang="ru-RU" sz="2400"/>
              <a:t>3. Разум</a:t>
            </a:r>
          </a:p>
          <a:p>
            <a:pPr marL="495300" indent="-495300">
              <a:buFont typeface="Wingdings" pitchFamily="2" charset="2"/>
              <a:buNone/>
            </a:pPr>
            <a:r>
              <a:rPr lang="ru-RU" sz="2400"/>
              <a:t>2. Самосознание</a:t>
            </a:r>
          </a:p>
          <a:p>
            <a:pPr marL="495300" indent="-495300">
              <a:buFont typeface="Wingdings" pitchFamily="2" charset="2"/>
              <a:buNone/>
            </a:pPr>
            <a:r>
              <a:rPr lang="ru-RU" sz="2400"/>
              <a:t>1. Сознание </a:t>
            </a:r>
            <a:r>
              <a:rPr lang="ru-RU" sz="1800"/>
              <a:t>(рассудок)</a:t>
            </a:r>
            <a:endParaRPr lang="ru-RU" sz="2400"/>
          </a:p>
          <a:p>
            <a:pPr marL="495300" indent="-495300"/>
            <a:r>
              <a:rPr lang="ru-RU" sz="2400"/>
              <a:t>самосознание</a:t>
            </a:r>
          </a:p>
          <a:p>
            <a:pPr marL="495300" indent="-495300">
              <a:buFont typeface="Wingdings" pitchFamily="2" charset="2"/>
              <a:buNone/>
            </a:pPr>
            <a:r>
              <a:rPr lang="ru-RU" sz="1800"/>
              <a:t>(виды самосознания)</a:t>
            </a:r>
          </a:p>
          <a:p>
            <a:pPr marL="495300" indent="-495300">
              <a:buFont typeface="Wingdings" pitchFamily="2" charset="2"/>
              <a:buNone/>
            </a:pPr>
            <a:r>
              <a:rPr lang="ru-RU" sz="1800"/>
              <a:t>-всеобщее</a:t>
            </a:r>
          </a:p>
          <a:p>
            <a:pPr marL="495300" indent="-495300">
              <a:buFont typeface="Wingdings" pitchFamily="2" charset="2"/>
              <a:buNone/>
            </a:pPr>
            <a:r>
              <a:rPr lang="ru-RU" sz="1800"/>
              <a:t>-признающее</a:t>
            </a:r>
          </a:p>
          <a:p>
            <a:pPr marL="495300" indent="-495300">
              <a:buFont typeface="Wingdings" pitchFamily="2" charset="2"/>
              <a:buNone/>
            </a:pPr>
            <a:r>
              <a:rPr lang="ru-RU" sz="1800"/>
              <a:t>-вожделеющее или потребляющее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39624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/>
              <a:t>Формы познания (диалектика метода)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Три вида структурных связей логической формы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3. </a:t>
            </a:r>
            <a:r>
              <a:rPr lang="ru-RU" sz="2000"/>
              <a:t>Диалектика  (положительно-разумная)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2. Скептицизм (отрицательно-разумная)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1. Догматизм (рассудочная)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Начало философии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Материальные предпосылки 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Прибавочный продукт.</a:t>
            </a:r>
            <a:r>
              <a:rPr lang="ru-RU" sz="1800"/>
              <a:t> Разделение труда. Самосознание. 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Мышление не существует как представление. Бытие как сущность вещей, абсолютная целостность, имманентная сущность. Мышление должно выступить в индивидууме. Выйти из погружённости в природное. </a:t>
            </a:r>
          </a:p>
          <a:p>
            <a:r>
              <a:rPr lang="ru-RU"/>
              <a:t>Политические предпосылки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Народ, обладающий</a:t>
            </a:r>
            <a:r>
              <a:rPr lang="ru-RU"/>
              <a:t> </a:t>
            </a:r>
            <a:r>
              <a:rPr lang="ru-RU" sz="2000"/>
              <a:t>сознанием свободы. Философия выступает там, где образуется свободный политический строй. </a:t>
            </a:r>
          </a:p>
          <a:p>
            <a:pPr>
              <a:buFont typeface="Wingdings" pitchFamily="2" charset="2"/>
              <a:buNone/>
            </a:pPr>
            <a:endParaRPr lang="ru-RU" sz="2000"/>
          </a:p>
          <a:p>
            <a:pPr>
              <a:buFont typeface="Wingdings" pitchFamily="2" charset="2"/>
              <a:buNone/>
            </a:pPr>
            <a:r>
              <a:rPr lang="ru-RU" sz="2000"/>
              <a:t> мыслить – облечь нечто в форму всеобщности.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Восточная философия – </a:t>
            </a:r>
            <a:r>
              <a:rPr lang="ru-RU" sz="2400"/>
              <a:t>погружённость в субстанцию как исчезновение индивидуальности во всеобщем 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2438400" cy="4530725"/>
          </a:xfrm>
        </p:spPr>
        <p:txBody>
          <a:bodyPr/>
          <a:lstStyle/>
          <a:p>
            <a:endParaRPr lang="ru-RU" sz="260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124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200"/>
              <a:t>Китайская философия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200"/>
              <a:t>Ян (единство, утверждение, совершенное) –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200"/>
              <a:t>Инь (двоица, отрицание, несовершенное) --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     – -- – --</a:t>
            </a:r>
            <a:r>
              <a:rPr lang="ru-RU" sz="2200"/>
              <a:t> </a:t>
            </a:r>
            <a:r>
              <a:rPr lang="ru-RU" sz="2000"/>
              <a:t>Материя совершенная и</a:t>
            </a:r>
            <a:r>
              <a:rPr lang="ru-RU" sz="2200"/>
              <a:t> </a:t>
            </a:r>
            <a:r>
              <a:rPr lang="ru-RU" sz="1800"/>
              <a:t>– – -- --</a:t>
            </a:r>
            <a:r>
              <a:rPr lang="ru-RU" sz="2200"/>
              <a:t> несовершенная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ГУА: небо, вода, огонь,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гром, ветер, горы, вода,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              земля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 </a:t>
            </a:r>
            <a:r>
              <a:rPr lang="ru-RU" sz="1400" b="1"/>
              <a:t>Конфуций (Кун-цзы)</a:t>
            </a:r>
            <a:r>
              <a:rPr lang="ru-RU" sz="1400"/>
              <a:t> (ок. 551-479 гг. до н.э.)со времен династии Хань до конца империи в 1912 г. н.э.</a:t>
            </a:r>
            <a:br>
              <a:rPr lang="ru-RU" sz="1400"/>
            </a:br>
            <a:r>
              <a:rPr lang="ru-RU" sz="1400"/>
              <a:t>          Антропоцентризм - в центре философских и этических построений находились проблемы человека, его умственного и духовного облика, его места и роли в мире и обществе.</a:t>
            </a:r>
            <a:br>
              <a:rPr lang="ru-RU" sz="1400"/>
            </a:br>
            <a:r>
              <a:rPr lang="ru-RU" sz="1400"/>
              <a:t>          "пять добродетелей": взаимная любовь, право, мудрость, нравственность и скромность, три принципа: подчинение сына отцу, народа - правителю, женщины - мужчине.</a:t>
            </a:r>
            <a:br>
              <a:rPr lang="ru-RU" sz="1400"/>
            </a:br>
            <a:r>
              <a:rPr lang="ru-RU" sz="1400"/>
              <a:t>  </a:t>
            </a:r>
          </a:p>
        </p:txBody>
      </p:sp>
      <p:pic>
        <p:nvPicPr>
          <p:cNvPr id="16389" name="Picture 5" descr="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1895475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Индийская философия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1676400"/>
            <a:ext cx="21336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50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971800" y="1600200"/>
            <a:ext cx="57150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500"/>
              <a:t>Будда- Сиддхартха Гаутама, наследный принц царства Шакья. Шакьямуни - родился около 567 г. до н.э. Основа его учения - четыре благородных истины: существует страдание, у него есть причина, оно может быть прекращено, есть путь, ведущий к этому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5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500"/>
              <a:t>Священные книги Веды</a:t>
            </a:r>
          </a:p>
          <a:p>
            <a:pPr>
              <a:lnSpc>
                <a:spcPct val="80000"/>
              </a:lnSpc>
            </a:pPr>
            <a:r>
              <a:rPr lang="ru-RU" sz="1500"/>
              <a:t>Единая всеобщая субстанция, сознание отождествляется с ней. Учение об Атмане как индивидуальном и универсальном бытии; универсальная основа, которая заключена во всех индивидах, вещах </a:t>
            </a:r>
          </a:p>
          <a:p>
            <a:pPr>
              <a:lnSpc>
                <a:spcPct val="80000"/>
              </a:lnSpc>
            </a:pPr>
            <a:endParaRPr lang="ru-RU" sz="1500"/>
          </a:p>
          <a:p>
            <a:pPr>
              <a:lnSpc>
                <a:spcPct val="80000"/>
              </a:lnSpc>
            </a:pPr>
            <a:r>
              <a:rPr lang="ru-RU" sz="1500"/>
              <a:t>Средства для достижения вечного блаженства. Самоистязание, уход в себя.</a:t>
            </a:r>
          </a:p>
          <a:p>
            <a:pPr>
              <a:lnSpc>
                <a:spcPct val="80000"/>
              </a:lnSpc>
            </a:pPr>
            <a:r>
              <a:rPr lang="ru-RU" sz="1500"/>
              <a:t>Душа должна быть отделена от природы, изъята из кругооборота переселения. Освобождена от материальных форм и зла.</a:t>
            </a:r>
          </a:p>
          <a:p>
            <a:pPr>
              <a:lnSpc>
                <a:spcPct val="80000"/>
              </a:lnSpc>
            </a:pPr>
            <a:r>
              <a:rPr lang="ru-RU" sz="1500"/>
              <a:t>Чистая концентрация – Брама – высшее состояние   </a:t>
            </a:r>
          </a:p>
          <a:p>
            <a:pPr>
              <a:lnSpc>
                <a:spcPct val="80000"/>
              </a:lnSpc>
            </a:pPr>
            <a:endParaRPr lang="ru-RU" sz="1500"/>
          </a:p>
        </p:txBody>
      </p:sp>
      <p:pic>
        <p:nvPicPr>
          <p:cNvPr id="17413" name="Picture 5" descr="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19812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Греческая философия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6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lum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066800"/>
            <a:ext cx="8839200" cy="5562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Греческая философия </a:t>
            </a:r>
            <a:br>
              <a:rPr lang="ru-RU" sz="3800"/>
            </a:br>
            <a:r>
              <a:rPr lang="ru-RU" sz="3800"/>
              <a:t>(</a:t>
            </a:r>
            <a:r>
              <a:rPr lang="en-US" sz="3800"/>
              <a:t>VI-V</a:t>
            </a:r>
            <a:r>
              <a:rPr lang="ru-RU" sz="3800"/>
              <a:t> в.в. до н.э. </a:t>
            </a:r>
            <a:r>
              <a:rPr lang="en-US" sz="3800"/>
              <a:t> </a:t>
            </a:r>
            <a:r>
              <a:rPr lang="ru-RU" sz="3800"/>
              <a:t>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100"/>
              <a:t>Милетская школа (Фалес, Анаксимандр, Анаксимен…) – поиск первоначала, необходимость выведения, стремление к системности. Возведение предметной сущности в понятие как простое всеобщее. Деятельная стихия – образ духа.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Фалес: «вода» - бесформенное, сущность способная к изменению. Способ – «сгущение - разрежение». Выделение абсолютного как способа отношения к вещам.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Анаксимандр: «апейрон» - непрерывность  = материя. Ничто не возникает – всё было. Непрерывность единства – материальные причины.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Анаксимен: «воздух» - дух. Отказ от предметного способа понимания первосущности.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1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первоначало не заставляет само себя изменяться.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Греческая философия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100"/>
              <a:t>Пифагорейцы. (не мудрец, а лишь стремящийся к мудрости) первоначало – «ЧИСЛО».  Противоположности как способ конструирования – единица и двоица. Единое и многое.  </a:t>
            </a:r>
          </a:p>
          <a:p>
            <a:pPr>
              <a:lnSpc>
                <a:spcPct val="80000"/>
              </a:lnSpc>
            </a:pPr>
            <a:r>
              <a:rPr lang="ru-RU" sz="2100"/>
              <a:t>10 пар категорий: конечное и бесконечное, чет и нечет, единство и множество, правое и левое, мужское и женское, покой и движение, прямое и кривое, свет и тьма, добро и зло, квадрат и параллелограмм. </a:t>
            </a:r>
          </a:p>
          <a:p>
            <a:pPr>
              <a:lnSpc>
                <a:spcPct val="80000"/>
              </a:lnSpc>
            </a:pPr>
            <a:r>
              <a:rPr lang="ru-RU" sz="2100"/>
              <a:t>Три способа мыслить вещи: со стороны различия, тождества, противоположности, отношения (непосредственные крайности существуют в третьем в середине, но тогда они  не существуют как противоположные)</a:t>
            </a:r>
          </a:p>
          <a:p>
            <a:pPr>
              <a:lnSpc>
                <a:spcPct val="80000"/>
              </a:lnSpc>
            </a:pPr>
            <a:endParaRPr lang="ru-RU" sz="2100"/>
          </a:p>
          <a:p>
            <a:pPr>
              <a:lnSpc>
                <a:spcPct val="80000"/>
              </a:lnSpc>
            </a:pPr>
            <a:r>
              <a:rPr lang="ru-RU" sz="2100"/>
              <a:t>Недостаёт понимания перехода противоположностей, понимания развития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Греческая философия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600"/>
              <a:t>Элеаты («бытие» изменение в его наибольшей абстрактности как ничто) противоположность - мысль и явление: Ксенофан, Парменид. «Всякое возникновение непонятно, ничего не возникает, ничего не погибает, если что-то существует, то оно и не возникает…». Против чувственного, освобождение от мнения – необходимость, бытие – есть истинное.   </a:t>
            </a:r>
          </a:p>
          <a:p>
            <a:pPr>
              <a:lnSpc>
                <a:spcPct val="90000"/>
              </a:lnSpc>
            </a:pPr>
            <a:r>
              <a:rPr lang="ru-RU" sz="2600"/>
              <a:t>Зенон: сущность в одной из противоположностей. Выступая против движения – мышление само есть движение. «Апории». Движение внутренне противоречиво. </a:t>
            </a:r>
          </a:p>
          <a:p>
            <a:pPr>
              <a:lnSpc>
                <a:spcPct val="90000"/>
              </a:lnSpc>
            </a:pPr>
            <a:endParaRPr lang="ru-RU" sz="2600"/>
          </a:p>
          <a:p>
            <a:pPr>
              <a:lnSpc>
                <a:spcPct val="90000"/>
              </a:lnSpc>
            </a:pPr>
            <a:endParaRPr lang="ru-RU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600"/>
          </a:p>
          <a:p>
            <a:pPr>
              <a:lnSpc>
                <a:spcPct val="90000"/>
              </a:lnSpc>
            </a:pPr>
            <a:endParaRPr lang="ru-RU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60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Греческая философия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Гераклит </a:t>
            </a:r>
            <a:r>
              <a:rPr lang="ru-RU" sz="1900"/>
              <a:t>(«Становление», «Логос»)</a:t>
            </a:r>
          </a:p>
          <a:p>
            <a:pPr>
              <a:lnSpc>
                <a:spcPct val="80000"/>
              </a:lnSpc>
            </a:pPr>
            <a:r>
              <a:rPr lang="ru-RU" sz="1900"/>
              <a:t>Абсолютное как процесс – объективная диалектика, истина как единство противоположностей.</a:t>
            </a:r>
          </a:p>
          <a:p>
            <a:pPr>
              <a:lnSpc>
                <a:spcPct val="80000"/>
              </a:lnSpc>
            </a:pPr>
            <a:r>
              <a:rPr lang="ru-RU" sz="1900"/>
              <a:t>От бытия к становлению.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а) абстрактный процесс как время. Время как первая телесная сущность.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б) «огонь» - первая сущность 1) путь наверх – раздвоение,2) путь вниз – погружение в единство.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Плохие свидетели глаза для людей, если у них варварские души.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Разум («Логос») есть судья истины, но не всякий, а божественный, всеобщий разум – та мера, тот ритм, который проходит через сущность Вселенной.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Многознание ума не научает.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Познать разум, который господствует во всём.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Обладает истиной не всякое мышление, а развёрнутое сознание необходимости.    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Философия: предмет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100" dirty="0"/>
              <a:t>Философия концентрирует в себе способ мышления, логику мышления, проясняет её для мыслящего субъекта. С философией не сталкивается тот, кто вообще не мыслит. Если усваиваешь способ суждения о вещах, то усваиваешь и определённую философию. </a:t>
            </a:r>
          </a:p>
          <a:p>
            <a:pPr>
              <a:lnSpc>
                <a:spcPct val="90000"/>
              </a:lnSpc>
            </a:pPr>
            <a:endParaRPr lang="ru-RU" sz="2100" dirty="0"/>
          </a:p>
          <a:p>
            <a:pPr>
              <a:lnSpc>
                <a:spcPct val="90000"/>
              </a:lnSpc>
            </a:pPr>
            <a:r>
              <a:rPr lang="ru-RU" sz="2100" i="1" dirty="0"/>
              <a:t>Философия - мыслящее рассмотрение предметов.</a:t>
            </a:r>
            <a:r>
              <a:rPr lang="ru-RU" sz="2100" dirty="0"/>
              <a:t> </a:t>
            </a:r>
          </a:p>
          <a:p>
            <a:pPr>
              <a:lnSpc>
                <a:spcPct val="90000"/>
              </a:lnSpc>
            </a:pPr>
            <a:endParaRPr lang="ru-RU" sz="2100" dirty="0"/>
          </a:p>
          <a:p>
            <a:pPr>
              <a:lnSpc>
                <a:spcPct val="90000"/>
              </a:lnSpc>
            </a:pPr>
            <a:r>
              <a:rPr lang="ru-RU" sz="2100" dirty="0"/>
              <a:t>Философия – система общих взглядов на мир, на место человека в этом мире и уяснение различных форм отношения человека к миру и к самому себе. </a:t>
            </a:r>
          </a:p>
          <a:p>
            <a:pPr>
              <a:lnSpc>
                <a:spcPct val="90000"/>
              </a:lnSpc>
            </a:pPr>
            <a:endParaRPr lang="ru-RU" sz="2100" i="1" dirty="0"/>
          </a:p>
          <a:p>
            <a:pPr>
              <a:lnSpc>
                <a:spcPct val="90000"/>
              </a:lnSpc>
            </a:pPr>
            <a:r>
              <a:rPr lang="ru-RU" sz="2100" i="1" dirty="0"/>
              <a:t>Философия изучает не мир в целом, а мир как целое.</a:t>
            </a:r>
            <a:r>
              <a:rPr lang="ru-RU" sz="2100" dirty="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Софисты; Сократ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100"/>
              <a:t>Софисты (Протагор: «Человек – мера всех вещей»). Субъективное действие существенно. «Я» как упраздняющий другое. «Я» как субъективное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 Субъективное может быть понято как единичное, случайное, произвольное либо как всеобщее.  </a:t>
            </a:r>
          </a:p>
          <a:p>
            <a:pPr>
              <a:lnSpc>
                <a:spcPct val="90000"/>
              </a:lnSpc>
            </a:pPr>
            <a:r>
              <a:rPr lang="ru-RU" sz="2100"/>
              <a:t>Сократ: «Я» как всеобщее. Объективное существует лишь в отношении к мыслящему субъекту. Субъективное рассмотрение должно основываться на объективном мышлении. </a:t>
            </a:r>
          </a:p>
          <a:p>
            <a:pPr>
              <a:lnSpc>
                <a:spcPct val="90000"/>
              </a:lnSpc>
            </a:pPr>
            <a:r>
              <a:rPr lang="ru-RU" sz="2100"/>
              <a:t>Субъективная свобода сводится к обращению 1)сознания на само себя, 2) выхождение из особенной субъективности – духовно всеобщее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Аспекты сократовского метода (ирония, майевтика, «Знание  = Благо»)</a:t>
            </a:r>
          </a:p>
          <a:p>
            <a:pPr>
              <a:lnSpc>
                <a:spcPct val="90000"/>
              </a:lnSpc>
            </a:pPr>
            <a:endParaRPr lang="ru-RU" sz="210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Платон </a:t>
            </a:r>
            <a:br>
              <a:rPr lang="ru-RU" sz="3800"/>
            </a:br>
            <a:r>
              <a:rPr lang="ru-RU" sz="2400"/>
              <a:t>(429 г. до н.эры)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Идея – всеобщее, род, цель. Прообразы вещей.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Мысль представлена как предметный мир.</a:t>
            </a:r>
          </a:p>
          <a:p>
            <a:pPr>
              <a:lnSpc>
                <a:spcPct val="80000"/>
              </a:lnSpc>
            </a:pPr>
            <a:r>
              <a:rPr lang="ru-RU" sz="1800"/>
              <a:t>Идеи не находятся в сознании, они находятся в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 познании. Принцип порождения (стол - столость). </a:t>
            </a:r>
          </a:p>
          <a:p>
            <a:pPr>
              <a:lnSpc>
                <a:spcPct val="80000"/>
              </a:lnSpc>
            </a:pPr>
            <a:r>
              <a:rPr lang="ru-RU" sz="1800"/>
              <a:t>Ничему нельзя научиться, учение – есть воспоминание,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того, чем уже обладаешь, движение рода - своё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собственное становление. Движение, при котором не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нечто чуждое входит в дух,  а его собственная сущность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становится для него.</a:t>
            </a:r>
          </a:p>
          <a:p>
            <a:pPr>
              <a:lnSpc>
                <a:spcPct val="80000"/>
              </a:lnSpc>
            </a:pPr>
            <a:endParaRPr lang="ru-RU" sz="1800"/>
          </a:p>
          <a:p>
            <a:pPr>
              <a:lnSpc>
                <a:spcPct val="80000"/>
              </a:lnSpc>
            </a:pPr>
            <a:r>
              <a:rPr lang="ru-RU" sz="1800"/>
              <a:t>Чувственное и умопостигаемое.</a:t>
            </a:r>
          </a:p>
          <a:p>
            <a:pPr>
              <a:lnSpc>
                <a:spcPct val="80000"/>
              </a:lnSpc>
            </a:pPr>
            <a:endParaRPr lang="ru-RU" sz="1800"/>
          </a:p>
          <a:p>
            <a:pPr>
              <a:lnSpc>
                <a:spcPct val="80000"/>
              </a:lnSpc>
            </a:pPr>
            <a:r>
              <a:rPr lang="ru-RU" sz="1800"/>
              <a:t>Диалектика      Этика     Физика     </a:t>
            </a:r>
          </a:p>
          <a:p>
            <a:pPr>
              <a:lnSpc>
                <a:spcPct val="80000"/>
              </a:lnSpc>
            </a:pPr>
            <a:r>
              <a:rPr lang="ru-RU" sz="1800"/>
              <a:t>Диалектика: абсолютное: единство бытия и небытия в становлении. Принцип субъективного действия. В категориях выступил их переход через самих себя.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800"/>
          </a:p>
        </p:txBody>
      </p:sp>
      <p:sp>
        <p:nvSpPr>
          <p:cNvPr id="2458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858000" y="1295400"/>
            <a:ext cx="2057400" cy="2667000"/>
          </a:xfrm>
        </p:spPr>
        <p:txBody>
          <a:bodyPr/>
          <a:lstStyle/>
          <a:p>
            <a:endParaRPr lang="ru-RU" sz="2600"/>
          </a:p>
        </p:txBody>
      </p:sp>
      <p:pic>
        <p:nvPicPr>
          <p:cNvPr id="24581" name="Picture 5" descr="1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447800"/>
            <a:ext cx="19050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Платон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i="1"/>
              <a:t>Четыре момента идеи</a:t>
            </a:r>
            <a:r>
              <a:rPr lang="ru-RU"/>
              <a:t>: </a:t>
            </a:r>
          </a:p>
          <a:p>
            <a:pPr>
              <a:lnSpc>
                <a:spcPct val="90000"/>
              </a:lnSpc>
            </a:pPr>
            <a:r>
              <a:rPr lang="ru-RU"/>
              <a:t>а) неограниченное неопределённое; </a:t>
            </a:r>
          </a:p>
          <a:p>
            <a:pPr>
              <a:lnSpc>
                <a:spcPct val="90000"/>
              </a:lnSpc>
            </a:pPr>
            <a:r>
              <a:rPr lang="ru-RU"/>
              <a:t>б) ограничивающее – мера, пропорция, мудрость; </a:t>
            </a:r>
          </a:p>
          <a:p>
            <a:pPr>
              <a:lnSpc>
                <a:spcPct val="90000"/>
              </a:lnSpc>
            </a:pPr>
            <a:r>
              <a:rPr lang="ru-RU"/>
              <a:t>в) смешение, то, что возникло; </a:t>
            </a:r>
          </a:p>
          <a:p>
            <a:pPr>
              <a:lnSpc>
                <a:spcPct val="90000"/>
              </a:lnSpc>
            </a:pPr>
            <a:r>
              <a:rPr lang="ru-RU"/>
              <a:t>г) причина. Последняя – есть в себе единство разных.</a:t>
            </a:r>
          </a:p>
          <a:p>
            <a:pPr>
              <a:lnSpc>
                <a:spcPct val="90000"/>
              </a:lnSpc>
            </a:pPr>
            <a:r>
              <a:rPr lang="ru-RU" i="1"/>
              <a:t>Субъективность</a:t>
            </a:r>
            <a:r>
              <a:rPr lang="ru-RU"/>
              <a:t> – власть над противоположностями. Божественный разум.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Платон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Этика. Учение о государстве. </a:t>
            </a:r>
          </a:p>
          <a:p>
            <a:pPr>
              <a:buFont typeface="Wingdings" pitchFamily="2" charset="2"/>
              <a:buNone/>
            </a:pPr>
            <a:r>
              <a:rPr lang="ru-RU"/>
              <a:t>Природа души.</a:t>
            </a:r>
          </a:p>
          <a:p>
            <a:pPr>
              <a:buFont typeface="Wingdings" pitchFamily="2" charset="2"/>
              <a:buNone/>
            </a:pPr>
            <a:r>
              <a:rPr lang="ru-RU"/>
              <a:t>Разум            мудрость          законодательство</a:t>
            </a:r>
          </a:p>
          <a:p>
            <a:pPr>
              <a:buFont typeface="Wingdings" pitchFamily="2" charset="2"/>
              <a:buNone/>
            </a:pPr>
            <a:r>
              <a:rPr lang="ru-RU"/>
              <a:t>Гнев              мужество          защита</a:t>
            </a:r>
          </a:p>
          <a:p>
            <a:pPr>
              <a:buFont typeface="Wingdings" pitchFamily="2" charset="2"/>
              <a:buNone/>
            </a:pPr>
            <a:r>
              <a:rPr lang="ru-RU"/>
              <a:t>Вожделение  умеренность    удовл. потребн. 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Аристотель</a:t>
            </a:r>
            <a:br>
              <a:rPr lang="ru-RU" sz="3800"/>
            </a:br>
            <a:r>
              <a:rPr lang="ru-RU" sz="2400"/>
              <a:t>(384 г. до н. эры)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600200"/>
            <a:ext cx="24384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70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0" y="1600200"/>
            <a:ext cx="64770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700"/>
              <a:t>Метафизика. Предмет – «божественное мышление». Субстанция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700"/>
              <a:t>  </a:t>
            </a:r>
          </a:p>
          <a:p>
            <a:pPr>
              <a:lnSpc>
                <a:spcPct val="80000"/>
              </a:lnSpc>
            </a:pPr>
            <a:r>
              <a:rPr lang="ru-RU" sz="1700"/>
              <a:t>качество – определённость, сущность, форма; материя; принцип движения; цель и благо.</a:t>
            </a:r>
          </a:p>
          <a:p>
            <a:pPr>
              <a:lnSpc>
                <a:spcPct val="80000"/>
              </a:lnSpc>
            </a:pPr>
            <a:r>
              <a:rPr lang="ru-RU" sz="1700"/>
              <a:t>Возможность (в себе); Действительность (для себя) Энтелехия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700"/>
              <a:t>Виды субстанции:</a:t>
            </a:r>
          </a:p>
          <a:p>
            <a:pPr>
              <a:lnSpc>
                <a:spcPct val="80000"/>
              </a:lnSpc>
            </a:pPr>
            <a:r>
              <a:rPr lang="ru-RU" sz="1700"/>
              <a:t>а) чувственно ощутимая субстанция. субстрат</a:t>
            </a:r>
          </a:p>
          <a:p>
            <a:pPr>
              <a:lnSpc>
                <a:spcPct val="80000"/>
              </a:lnSpc>
            </a:pPr>
            <a:r>
              <a:rPr lang="ru-RU" sz="1700"/>
              <a:t>б) субстанция, внутри которой идёт деятельность. Содержит наперёд то, что должно возникнуть. Материя и ум. Пассивное и деятельное. </a:t>
            </a:r>
          </a:p>
          <a:p>
            <a:pPr>
              <a:lnSpc>
                <a:spcPct val="80000"/>
              </a:lnSpc>
            </a:pPr>
            <a:r>
              <a:rPr lang="ru-RU" sz="1700"/>
              <a:t>в) абсолютная субстанция – синтез возможности, деятельности и энтелехии. Неподвижное, которое движет. Энергия мышления.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700"/>
              <a:t>Истинное начало – мышление, ибо мысль приводится в движение мыслимым.</a:t>
            </a:r>
          </a:p>
        </p:txBody>
      </p:sp>
      <p:pic>
        <p:nvPicPr>
          <p:cNvPr id="27653" name="Picture 5" descr="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00200"/>
            <a:ext cx="19050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Аристотель</a:t>
            </a:r>
            <a:br>
              <a:rPr lang="ru-RU" sz="3800"/>
            </a:br>
            <a:endParaRPr lang="ru-RU" sz="38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100"/>
              <a:t>Из определения абсолютной сущности, как деятельной сущности, благодаря которой совершается переход из возможности в действительность,  вытекает, что оно существует предметным образом в видимой природе. Существует середина, которая движет, но сама недвижима. Равная самой себе идея, которая, двигая, остаётся в соотношении с самой собой.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100"/>
          </a:p>
          <a:p>
            <a:pPr>
              <a:lnSpc>
                <a:spcPct val="90000"/>
              </a:lnSpc>
            </a:pPr>
            <a:r>
              <a:rPr lang="ru-RU" sz="2100"/>
              <a:t>природа души: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3. Мыслящая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2. Ощущающая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1. Питающая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Аристотель. Классификация наук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600"/>
              <a:t>Теоретические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Метафизика           Физика                         Топика; Аналитика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Математика</a:t>
            </a:r>
          </a:p>
          <a:p>
            <a:endParaRPr lang="ru-RU" sz="260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600"/>
              <a:t>Практические науки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Этика 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Поэтика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Риторика</a:t>
            </a:r>
          </a:p>
          <a:p>
            <a:endParaRPr lang="ru-RU" sz="26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Новое время.     </a:t>
            </a:r>
            <a:r>
              <a:rPr lang="ru-RU" dirty="0" err="1"/>
              <a:t>Ф.Бэкон</a:t>
            </a:r>
            <a:r>
              <a:rPr lang="ru-RU" dirty="0"/>
              <a:t>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pPr>
              <a:buFont typeface="Wingdings" pitchFamily="2" charset="2"/>
              <a:buNone/>
            </a:pPr>
            <a:r>
              <a:rPr lang="ru-RU" sz="2800" i="1" dirty="0"/>
              <a:t>проблемы и возможности познавания  </a:t>
            </a:r>
            <a:endParaRPr lang="ru-RU" sz="2800" dirty="0"/>
          </a:p>
          <a:p>
            <a:r>
              <a:rPr lang="ru-RU" sz="2800" b="1" dirty="0" err="1"/>
              <a:t>Ф.Бэкон</a:t>
            </a:r>
            <a:r>
              <a:rPr lang="ru-RU" sz="2800" b="1" dirty="0"/>
              <a:t>.</a:t>
            </a:r>
            <a:r>
              <a:rPr lang="ru-RU" sz="2800" dirty="0"/>
              <a:t> (1561-1626) Эмпирический метод. «Новый органон».  </a:t>
            </a:r>
          </a:p>
          <a:p>
            <a:r>
              <a:rPr lang="ru-RU" sz="2800" dirty="0"/>
              <a:t>Идолы познания:</a:t>
            </a:r>
          </a:p>
          <a:p>
            <a:pPr>
              <a:buFont typeface="Wingdings" pitchFamily="2" charset="2"/>
              <a:buNone/>
            </a:pPr>
            <a:r>
              <a:rPr lang="ru-RU" sz="2800" dirty="0"/>
              <a:t>«Идолы рода»; «Идолы пещеры»; «Идолы площади»; «Идолы театра». 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229600" cy="1139825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3900" b="1" dirty="0" err="1"/>
              <a:t>Р.Декарт</a:t>
            </a:r>
            <a:r>
              <a:rPr lang="ru-RU" sz="3900" b="1" dirty="0"/>
              <a:t>.</a:t>
            </a:r>
            <a:r>
              <a:rPr lang="ru-RU" sz="3900" dirty="0"/>
              <a:t> (1596-1650)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1600" dirty="0"/>
          </a:p>
          <a:p>
            <a:pPr>
              <a:lnSpc>
                <a:spcPct val="80000"/>
              </a:lnSpc>
            </a:pPr>
            <a:r>
              <a:rPr lang="ru-RU" sz="1600" dirty="0"/>
              <a:t>Сомнение  </a:t>
            </a:r>
          </a:p>
          <a:p>
            <a:pPr>
              <a:lnSpc>
                <a:spcPct val="80000"/>
              </a:lnSpc>
            </a:pPr>
            <a:r>
              <a:rPr lang="ru-RU" sz="1600" dirty="0"/>
              <a:t>Априоризм. Мыслю – существую.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6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700" dirty="0"/>
              <a:t>наиболее достоверным для познающего субъекта является его собственное мышление, в котором признак </a:t>
            </a:r>
            <a:r>
              <a:rPr lang="ru-RU" sz="1700" dirty="0" err="1"/>
              <a:t>осознаваемости</a:t>
            </a:r>
            <a:r>
              <a:rPr lang="ru-RU" sz="1700" dirty="0"/>
              <a:t> может выступать критерием различения психических процессов от непсихических. На этом основании - отрицание души у животных, которые являются лишь "рефлекторными автоматами".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700" dirty="0"/>
              <a:t>В основу решения психофизической проблемы Декарт положил идею взаимодействия: душа, имеющая одним из основных своих атрибутов мышление, и тело (природа), характеризующееся протяжением, могут соединиться в человеке лишь с помощью третьей субстанции, которая локализована в шишковидной железе. Здесь механические воздействия, передаваемые по нервам посредством животных духов, достигают души и действуют на нее.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400" dirty="0"/>
              <a:t>Судьба Декарта. В 1650 приглашён ко двору шведской королевы Христины, умер по дороге в Швецию 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900" b="1" dirty="0" err="1"/>
              <a:t>Б.Спиноза</a:t>
            </a:r>
            <a:r>
              <a:rPr lang="ru-RU" sz="3900" b="1" dirty="0"/>
              <a:t>. </a:t>
            </a:r>
            <a:r>
              <a:rPr lang="ru-RU" sz="3900" dirty="0"/>
              <a:t>(1632-1677)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/>
              <a:t>Единство мышления и протяжения = субстанция (причина самой себя). Единый порядок вещей и идей. «Дух познаёт самого себя, лишь поскольку он воспринимает идеи состояний тела.» </a:t>
            </a:r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r>
              <a:rPr lang="ru-RU" dirty="0"/>
              <a:t>Мы </a:t>
            </a:r>
            <a:r>
              <a:rPr lang="ru-RU" dirty="0" err="1"/>
              <a:t>страдательны</a:t>
            </a:r>
            <a:r>
              <a:rPr lang="ru-RU" dirty="0"/>
              <a:t> и несвободны, лишь поскольку мы ведём себя как часть. </a:t>
            </a:r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r>
              <a:rPr lang="ru-RU" dirty="0"/>
              <a:t>Истина и заблуждение</a:t>
            </a:r>
            <a:endParaRPr lang="ru-RU" sz="1200" dirty="0"/>
          </a:p>
          <a:p>
            <a:pPr>
              <a:lnSpc>
                <a:spcPct val="90000"/>
              </a:lnSpc>
            </a:pPr>
            <a:r>
              <a:rPr lang="ru-RU" sz="1200" dirty="0"/>
              <a:t>Смерть </a:t>
            </a:r>
            <a:r>
              <a:rPr lang="ru-RU" sz="1200" dirty="0" err="1"/>
              <a:t>Б.Спинозы</a:t>
            </a:r>
            <a:r>
              <a:rPr lang="ru-RU" sz="1200" dirty="0"/>
              <a:t> – мистическим образом связана с его доктриной (субстанция – единое куда всё движется чтобы навсегда в нём исчезнуть – чахотка (</a:t>
            </a:r>
            <a:r>
              <a:rPr lang="en-US" sz="1200" dirty="0" err="1"/>
              <a:t>Schwindtsuht</a:t>
            </a:r>
            <a:r>
              <a:rPr lang="ru-RU" sz="1200" dirty="0"/>
              <a:t>)</a:t>
            </a:r>
            <a:r>
              <a:rPr lang="en-US" sz="1200" dirty="0"/>
              <a:t> </a:t>
            </a:r>
            <a:r>
              <a:rPr lang="ru-RU" sz="1200" dirty="0"/>
              <a:t>означает буквально стремление к исчезновению 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Философские основания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900"/>
              <a:t>Онтологический аспект. Бытие. Реальность. Законы. Категории. Что это? </a:t>
            </a:r>
            <a:r>
              <a:rPr lang="ru-RU" sz="1800"/>
              <a:t>Раздел философии, ориентированный на выявление наиболее общих сущностей, предельных оснований, фундаментальных принципов всего существующего (природы, общества и человеческого мышления)</a:t>
            </a:r>
            <a:endParaRPr lang="ru-RU" sz="2900"/>
          </a:p>
          <a:p>
            <a:pPr>
              <a:lnSpc>
                <a:spcPct val="90000"/>
              </a:lnSpc>
            </a:pPr>
            <a:r>
              <a:rPr lang="ru-RU" sz="2900"/>
              <a:t>Гносеологический аспект. Истина. Познание. Методология. Как? Каким образом? </a:t>
            </a:r>
            <a:r>
              <a:rPr lang="ru-RU" sz="1800"/>
              <a:t>раздел философии, изучающий взаимоотношение субъекта и объекта в процессе познавательной деятельности, отношение знания к действительности, возможности познания мира человеком, критерии истинности и достоверности знания. Теория познания исследует сущность познавательного отношения человека к миру, его исходные и всеобщие основания.</a:t>
            </a:r>
            <a:r>
              <a:rPr lang="ru-RU" sz="2900"/>
              <a:t>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900" b="1" dirty="0"/>
              <a:t>Дж. Локк.</a:t>
            </a:r>
            <a:r>
              <a:rPr lang="ru-RU" sz="3900" dirty="0"/>
              <a:t>  (1632-1704) От восприятия к понятию.</a:t>
            </a:r>
            <a:br>
              <a:rPr lang="ru-RU" sz="3900" dirty="0"/>
            </a:br>
            <a:endParaRPr lang="ru-RU" sz="3900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900" dirty="0"/>
              <a:t>Разработал эмпирическую теорию познания и идейно-политическую доктрину либерализма.          </a:t>
            </a:r>
          </a:p>
          <a:p>
            <a:pPr>
              <a:lnSpc>
                <a:spcPct val="80000"/>
              </a:lnSpc>
            </a:pPr>
            <a:r>
              <a:rPr lang="ru-RU" sz="1900" dirty="0"/>
              <a:t>теория познания в традициях английского эмпиризма и материализма Ф. Бэкона. Главное сочинение - "Опыт о человеческом разуме" (1690), посвящено рассмотрению происхождения, видов и возможностей человеческого познания. </a:t>
            </a:r>
          </a:p>
          <a:p>
            <a:pPr>
              <a:lnSpc>
                <a:spcPct val="80000"/>
              </a:lnSpc>
            </a:pPr>
            <a:r>
              <a:rPr lang="ru-RU" sz="1900" dirty="0"/>
              <a:t>не существует врождённых идей и принципов - ни теоретических, ни практических (нравственных), включая и идею бога, а всё человеческое знание проистекает из опыта. </a:t>
            </a:r>
          </a:p>
          <a:p>
            <a:pPr>
              <a:lnSpc>
                <a:spcPct val="80000"/>
              </a:lnSpc>
            </a:pPr>
            <a:r>
              <a:rPr lang="ru-RU" sz="1900" dirty="0"/>
              <a:t>В основе знания лежат простые идеи. Посредством соединения, сопоставления и абстрагирования разум из простых идей образует сложные и общие идеи (модусы, субстанции и отношения). Познание делит на интуитивное (самоочевидных истин, нашего собственного существования), демонстративное (положений математики, этики, бытия бога) и сенситивное (существования единичных вещей).</a:t>
            </a:r>
            <a:br>
              <a:rPr lang="ru-RU" sz="1900" dirty="0"/>
            </a:br>
            <a:r>
              <a:rPr lang="ru-RU" sz="1900" dirty="0"/>
              <a:t>         .</a:t>
            </a:r>
            <a:br>
              <a:rPr lang="ru-RU" sz="1900" dirty="0"/>
            </a:br>
            <a:r>
              <a:rPr lang="ru-RU" sz="1900" dirty="0"/>
              <a:t>          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err="1"/>
              <a:t>Г.В.Лейбниц</a:t>
            </a:r>
            <a:r>
              <a:rPr lang="ru-RU" dirty="0"/>
              <a:t> (1646- 1716)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500" dirty="0"/>
              <a:t>представил психический мир в виде бесконечной градации </a:t>
            </a:r>
            <a:r>
              <a:rPr lang="ru-RU" sz="1500" dirty="0" err="1"/>
              <a:t>нечленимых</a:t>
            </a:r>
            <a:r>
              <a:rPr lang="ru-RU" sz="1500" dirty="0"/>
              <a:t>, замкнутых в себе нематериальных целостностей - монад. </a:t>
            </a:r>
          </a:p>
          <a:p>
            <a:pPr>
              <a:lnSpc>
                <a:spcPct val="80000"/>
              </a:lnSpc>
            </a:pPr>
            <a:r>
              <a:rPr lang="ru-RU" sz="1500" dirty="0"/>
              <a:t>понятие о бессознательной психике, полагая, что в сознании субъекта непрерывно идет скрытая от него работа психических сил в виде особой динамики неосознаваемых восприятий ("малых перцепций").</a:t>
            </a:r>
          </a:p>
          <a:p>
            <a:pPr>
              <a:lnSpc>
                <a:spcPct val="80000"/>
              </a:lnSpc>
            </a:pPr>
            <a:r>
              <a:rPr lang="ru-RU" sz="1500" dirty="0"/>
              <a:t>Разум животным заменяют </a:t>
            </a:r>
            <a:r>
              <a:rPr lang="ru-RU" sz="1500" i="1" dirty="0"/>
              <a:t>ассоциации</a:t>
            </a:r>
            <a:r>
              <a:rPr lang="ru-RU" sz="1500" dirty="0"/>
              <a:t>, которые являются единственным способом организации знания не только для животных, но и для людей, когда они ограничиваются данными органов чувств. Только людям свойственно ясное рациональное понимание природы вещей и постижение вечных истин. Распространив на человеческое сознание идею непрерывной градации психических образов, разделил перцепцию и апперцепцию, понимая под первой презентацию (представленность) какого-либо содержания, под второй - его отчетливое осознание, которое включает обостренное внимание и активную работу памяти. </a:t>
            </a:r>
          </a:p>
          <a:p>
            <a:pPr>
              <a:lnSpc>
                <a:spcPct val="80000"/>
              </a:lnSpc>
            </a:pPr>
            <a:r>
              <a:rPr lang="ru-RU" sz="1500" dirty="0"/>
              <a:t>указывал, что разум не является "чистой доской", в нем имеются только задатки, предрасположенность к познанию, реализуемая активной деятельностью разума. Объясняя связь между психическим и физическим выдвинул положение о том, что между ними существует не взаимодействие, а соответствие в виде созданной благодаря божественной мудрости «предустановленной гармонии».</a:t>
            </a:r>
          </a:p>
          <a:p>
            <a:pPr>
              <a:lnSpc>
                <a:spcPct val="80000"/>
              </a:lnSpc>
            </a:pPr>
            <a:r>
              <a:rPr lang="ru-RU" sz="1500" dirty="0"/>
              <a:t>Душа и тело совершают свои действия самостоятельно, независимо друг от друга, но поскольку они (подобно паре часов, показывающих одно и то же время) запущены в ход и движутся с величайшей точностью, складывается впечатление об их зависимости. Л.- родоначальник теорий, отстаивающих приоритет активности психики и строящихся на представлении о </a:t>
            </a:r>
            <a:r>
              <a:rPr lang="ru-RU" sz="1500" i="1" dirty="0"/>
              <a:t>бессознательном</a:t>
            </a:r>
            <a:r>
              <a:rPr lang="ru-RU" sz="1500" dirty="0"/>
              <a:t>. 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Политэкономия и философия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200"/>
              <a:t>Уникальность исторического периода, середина - конец </a:t>
            </a:r>
            <a:r>
              <a:rPr lang="en-US" sz="2200"/>
              <a:t> XVIII</a:t>
            </a:r>
            <a:r>
              <a:rPr lang="ru-RU" sz="2200"/>
              <a:t> века состоит в совпадении предметов политэкономии и философии</a:t>
            </a:r>
          </a:p>
          <a:p>
            <a:pPr>
              <a:lnSpc>
                <a:spcPct val="90000"/>
              </a:lnSpc>
            </a:pPr>
            <a:r>
              <a:rPr lang="ru-RU" sz="2200"/>
              <a:t>предмет  – абстрактный труд. Экономический процесс, возвращается к исходному пункту своего полагания, к процессу производства потребительных стоимостей. </a:t>
            </a:r>
          </a:p>
          <a:p>
            <a:pPr>
              <a:lnSpc>
                <a:spcPct val="90000"/>
              </a:lnSpc>
            </a:pPr>
            <a:r>
              <a:rPr lang="ru-RU" sz="2200"/>
              <a:t>развитие всех видов труда возвращено к действительной своей основе – к абстрактному труду, исследующему проблемы целесообразного действия, или к философии, исследующей продуктивные, синтетические действия интеллекта.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Феномен Немецкой классической философии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И.Кант    «вещь сама по себе» </a:t>
            </a:r>
          </a:p>
          <a:p>
            <a:pPr>
              <a:buFont typeface="Wingdings" pitchFamily="2" charset="2"/>
              <a:buNone/>
            </a:pPr>
            <a:r>
              <a:rPr lang="ru-RU"/>
              <a:t>Чувство – рассудок – разум (абстрактно-всеобщее)</a:t>
            </a:r>
          </a:p>
          <a:p>
            <a:r>
              <a:rPr lang="ru-RU"/>
              <a:t>И.Г.Фихте «принцип «Я»»</a:t>
            </a:r>
          </a:p>
          <a:p>
            <a:pPr>
              <a:buFont typeface="Wingdings" pitchFamily="2" charset="2"/>
              <a:buNone/>
            </a:pPr>
            <a:r>
              <a:rPr lang="ru-RU"/>
              <a:t>проблема перехода «Я» в «не-Я»</a:t>
            </a:r>
          </a:p>
          <a:p>
            <a:r>
              <a:rPr lang="ru-RU"/>
              <a:t>В.Шеллинг «принцип тождества субъекта и объекта»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ru-RU" sz="3800"/>
              <a:t>И.Кант</a:t>
            </a:r>
            <a:br>
              <a:rPr lang="ru-RU" sz="3800"/>
            </a:br>
            <a:r>
              <a:rPr lang="ru-RU" sz="2800"/>
              <a:t>1724-1804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8229600" cy="5410200"/>
          </a:xfrm>
        </p:spPr>
        <p:txBody>
          <a:bodyPr/>
          <a:lstStyle/>
          <a:p>
            <a:r>
              <a:rPr lang="ru-RU" sz="1800"/>
              <a:t>1770 «О форме и принципах интеллигибельного мира»</a:t>
            </a:r>
          </a:p>
          <a:p>
            <a:r>
              <a:rPr lang="ru-RU" sz="1800"/>
              <a:t>1781 «Критика чистого разума». Два пути познания: чувственный (явления) – феномены; интеллигибельный (умопостигаемый): рассудок и разум – ноумены.</a:t>
            </a:r>
          </a:p>
          <a:p>
            <a:pPr>
              <a:buFont typeface="Wingdings" pitchFamily="2" charset="2"/>
              <a:buNone/>
            </a:pPr>
            <a:r>
              <a:rPr lang="ru-RU" sz="1800"/>
              <a:t>1) Всеобщность и необходимость априорны. Категории суть условия приведения эмпирического содержания в логическую связь. Синтез.</a:t>
            </a:r>
          </a:p>
          <a:p>
            <a:pPr>
              <a:buFont typeface="Wingdings" pitchFamily="2" charset="2"/>
              <a:buNone/>
            </a:pPr>
            <a:r>
              <a:rPr lang="ru-RU" sz="1800"/>
              <a:t>Трансцендентальное (субъективное). Трансцендентное (объективное).  </a:t>
            </a:r>
          </a:p>
          <a:p>
            <a:pPr>
              <a:buFont typeface="Wingdings" pitchFamily="2" charset="2"/>
              <a:buNone/>
            </a:pPr>
            <a:r>
              <a:rPr lang="ru-RU" sz="1800"/>
              <a:t> «вещь сама по себе» нельзя рассматривать определения мысли в их объективном смысле.</a:t>
            </a:r>
          </a:p>
          <a:p>
            <a:pPr>
              <a:buFont typeface="Wingdings" pitchFamily="2" charset="2"/>
              <a:buNone/>
            </a:pPr>
            <a:r>
              <a:rPr lang="ru-RU" sz="1800"/>
              <a:t>а) априорное в чувственном: пространство и время, как возможность опыта.</a:t>
            </a:r>
          </a:p>
          <a:p>
            <a:pPr>
              <a:buFont typeface="Wingdings" pitchFamily="2" charset="2"/>
              <a:buNone/>
            </a:pPr>
            <a:r>
              <a:rPr lang="ru-RU" sz="1800"/>
              <a:t>б) рассудок: приведение многообразия к единству; «Я» - самосознание продуцирует единство; виды этого единства.</a:t>
            </a:r>
          </a:p>
          <a:p>
            <a:pPr>
              <a:buFont typeface="Wingdings" pitchFamily="2" charset="2"/>
              <a:buNone/>
            </a:pPr>
            <a:r>
              <a:rPr lang="ru-RU" sz="1800"/>
              <a:t>Категории количества: единство, множество, всячество; </a:t>
            </a:r>
          </a:p>
          <a:p>
            <a:pPr>
              <a:buFont typeface="Wingdings" pitchFamily="2" charset="2"/>
              <a:buNone/>
            </a:pPr>
            <a:r>
              <a:rPr lang="ru-RU" sz="1800"/>
              <a:t>Категории качества: реальность, отрицание, ограничение</a:t>
            </a:r>
          </a:p>
          <a:p>
            <a:pPr>
              <a:buFont typeface="Wingdings" pitchFamily="2" charset="2"/>
              <a:buNone/>
            </a:pPr>
            <a:r>
              <a:rPr lang="ru-RU" sz="1800"/>
              <a:t>Категории отношения: субстанции – акциденции; причина-следствие; взаимодействие</a:t>
            </a:r>
          </a:p>
          <a:p>
            <a:pPr>
              <a:buFont typeface="Wingdings" pitchFamily="2" charset="2"/>
              <a:buNone/>
            </a:pPr>
            <a:r>
              <a:rPr lang="ru-RU" sz="1800"/>
              <a:t>Категории модальности: возможность; существование; необходимость.  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И.Кант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/>
              <a:t>Разум</a:t>
            </a:r>
            <a:r>
              <a:rPr lang="ru-RU" sz="1800"/>
              <a:t> – способность познания из принципов, познание особенного во всеобщем посредством понятий. Продукт – идея. </a:t>
            </a:r>
          </a:p>
          <a:p>
            <a:r>
              <a:rPr lang="ru-RU" sz="1800"/>
              <a:t>Бесконечное не дано в опыте. Непознаваемо, поскольку нет для этого логических форм. </a:t>
            </a:r>
          </a:p>
          <a:p>
            <a:pPr algn="ctr"/>
            <a:r>
              <a:rPr lang="ru-RU" sz="1800"/>
              <a:t>Невозможен:</a:t>
            </a:r>
          </a:p>
          <a:p>
            <a:r>
              <a:rPr lang="ru-RU" sz="1800"/>
              <a:t>Категорический синтез в субъекте (паралогизмы). Мыслящему невозможно сообщить реальность.</a:t>
            </a:r>
          </a:p>
          <a:p>
            <a:r>
              <a:rPr lang="ru-RU" sz="1800"/>
              <a:t>Гипотетический синтез в ряде (антиномии). Полная совокупность условий.</a:t>
            </a:r>
          </a:p>
          <a:p>
            <a:r>
              <a:rPr lang="ru-RU" sz="1800"/>
              <a:t>Разделительный синтез (противоречия). Вещь, содержащая верховное условие возможности всего. (органический синтез: отношение частей к порождающему их целому).  </a:t>
            </a:r>
          </a:p>
          <a:p>
            <a:endParaRPr lang="ru-RU" sz="1800"/>
          </a:p>
          <a:p>
            <a:endParaRPr lang="ru-RU" sz="18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И.Г.Фихте </a:t>
            </a:r>
            <a:r>
              <a:rPr lang="ru-RU" sz="2400"/>
              <a:t>(1762-1814)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600"/>
              <a:t>«Я» - высшее основоположение. Развить весь объём знаний из единого принципа</a:t>
            </a:r>
          </a:p>
          <a:p>
            <a:pPr>
              <a:lnSpc>
                <a:spcPct val="80000"/>
              </a:lnSpc>
            </a:pPr>
            <a:r>
              <a:rPr lang="ru-RU" sz="2600"/>
              <a:t>«Я» есть идеальное основание всех представлений о предмете, абсолютная причина «не-Я» </a:t>
            </a:r>
          </a:p>
          <a:p>
            <a:pPr>
              <a:lnSpc>
                <a:spcPct val="80000"/>
              </a:lnSpc>
            </a:pPr>
            <a:r>
              <a:rPr lang="ru-RU" sz="2600"/>
              <a:t>Диалектика «Я» и «не-Я» в соотношении двух видов деятельности: ограниченной (реальной) и ограничивающей (идеальной). </a:t>
            </a:r>
          </a:p>
          <a:p>
            <a:pPr>
              <a:lnSpc>
                <a:spcPct val="80000"/>
              </a:lnSpc>
            </a:pPr>
            <a:r>
              <a:rPr lang="ru-RU" sz="2600"/>
              <a:t>«Я» - деятельно, но не осознаёт своей деятельности. Деятельность чужая. Когда начинают заниматься «не-Я», предметом, содержанием, исчезает и форма субъективности.    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Ф.В.И.Шеллинг </a:t>
            </a:r>
            <a:r>
              <a:rPr lang="ru-RU" sz="2800"/>
              <a:t>(1775-1854)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600"/>
              <a:t>«Принцип тождества субъекта и объекта» </a:t>
            </a:r>
          </a:p>
          <a:p>
            <a:pPr>
              <a:lnSpc>
                <a:spcPct val="90000"/>
              </a:lnSpc>
            </a:pPr>
            <a:r>
              <a:rPr lang="ru-RU" sz="2600"/>
              <a:t>Обнаружение форм Духа в природе, в объективном.</a:t>
            </a:r>
          </a:p>
          <a:p>
            <a:pPr>
              <a:lnSpc>
                <a:spcPct val="90000"/>
              </a:lnSpc>
            </a:pPr>
            <a:r>
              <a:rPr lang="ru-RU" sz="2600"/>
              <a:t>Философия природы (одухотворение законов природы) – Трансцендентальная философия (интеллектуальное созерцание, эстетический акт силы воображения)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600"/>
              <a:t>Реальность интеллектуального созерцания в произведении искусства. Здесь положено тождество субъекта и объекта, высший способ объективирования разума  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Г.В.Ф.Гегель (1770-1831)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/>
              <a:t>Диалектика труда (человека, порождённого трудом)</a:t>
            </a:r>
          </a:p>
          <a:p>
            <a:pPr>
              <a:lnSpc>
                <a:spcPct val="80000"/>
              </a:lnSpc>
            </a:pPr>
            <a:r>
              <a:rPr lang="ru-RU" sz="2000" b="1"/>
              <a:t>Диалектика целесообразности: индивидуальное – родовое; вещь – «Я», </a:t>
            </a:r>
          </a:p>
          <a:p>
            <a:pPr>
              <a:lnSpc>
                <a:spcPct val="80000"/>
              </a:lnSpc>
            </a:pPr>
            <a:r>
              <a:rPr lang="ru-RU" sz="2000" b="1"/>
              <a:t>Природа мышления: овеществлённый труд – живой труд</a:t>
            </a:r>
          </a:p>
          <a:p>
            <a:pPr>
              <a:lnSpc>
                <a:spcPct val="80000"/>
              </a:lnSpc>
            </a:pPr>
            <a:r>
              <a:rPr lang="ru-RU" sz="2000" b="1"/>
              <a:t>Проблема всеобщего: абстрактно-всеобщее и конкретно-всеобщее.</a:t>
            </a:r>
          </a:p>
          <a:p>
            <a:pPr>
              <a:lnSpc>
                <a:spcPct val="80000"/>
              </a:lnSpc>
            </a:pPr>
            <a:r>
              <a:rPr lang="ru-RU" sz="2000" b="1"/>
              <a:t>Историческое и логическое</a:t>
            </a:r>
          </a:p>
          <a:p>
            <a:pPr>
              <a:lnSpc>
                <a:spcPct val="80000"/>
              </a:lnSpc>
            </a:pPr>
            <a:r>
              <a:rPr lang="ru-RU" sz="2000" b="1"/>
              <a:t>Проблема истины и заблуждения.</a:t>
            </a:r>
          </a:p>
          <a:p>
            <a:pPr>
              <a:lnSpc>
                <a:spcPct val="80000"/>
              </a:lnSpc>
            </a:pPr>
            <a:r>
              <a:rPr lang="ru-RU" sz="2000" b="1"/>
              <a:t>Феноменология духа: сознание – самосознание – разум (свободное сознание)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/>
              <a:t>Субъективный дух – объективный дух – абсолютный дух</a:t>
            </a:r>
          </a:p>
          <a:p>
            <a:pPr>
              <a:lnSpc>
                <a:spcPct val="80000"/>
              </a:lnSpc>
            </a:pPr>
            <a:r>
              <a:rPr lang="ru-RU" sz="2000" b="1"/>
              <a:t>Две формы осуществления целесообразности в процессе труда: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/>
              <a:t>Психология духа: теоретическое познание (созерцание – представление – мышление)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/>
              <a:t>Практическое познание (воля) – свободный дух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000" b="1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ru-RU" sz="3400"/>
              <a:t>Г.В.Ф.Гегель</a:t>
            </a:r>
            <a:r>
              <a:rPr lang="ru-RU"/>
              <a:t>    Система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b="1"/>
              <a:t>Наука Логики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/>
              <a:t>1.Бытие   2. Сущность   3.Понятие</a:t>
            </a:r>
          </a:p>
          <a:p>
            <a:pPr algn="ctr">
              <a:lnSpc>
                <a:spcPct val="90000"/>
              </a:lnSpc>
            </a:pPr>
            <a:r>
              <a:rPr lang="ru-RU" b="1"/>
              <a:t>Философия природы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/>
              <a:t>1.Механизм  2. Химизм  3. Организм</a:t>
            </a:r>
          </a:p>
          <a:p>
            <a:pPr algn="ctr">
              <a:lnSpc>
                <a:spcPct val="90000"/>
              </a:lnSpc>
            </a:pPr>
            <a:r>
              <a:rPr lang="ru-RU" b="1"/>
              <a:t>Философия духа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/>
              <a:t>1.Субъективный дух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/>
              <a:t>а) Антропология  б) Феноменология     в) Психология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/>
              <a:t>2. Объективный дух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/>
              <a:t>а) Семья       б) Гражданское общество    в) Государство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/>
              <a:t>3. </a:t>
            </a:r>
            <a:r>
              <a:rPr lang="ru-RU" sz="2400" b="1" i="1"/>
              <a:t>Абсолютный дух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/>
              <a:t>а) Искусство    б) Религия   в) Философия</a:t>
            </a:r>
            <a:r>
              <a:rPr lang="ru-RU" b="1"/>
              <a:t>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1600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1600" b="1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Философские основания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900"/>
              <a:t>Аксиологический аспект. Ценности. Смыслы. Миссия. Мотивы. Цели. С какой целью? Зачем? Что я хочу? Ф</a:t>
            </a:r>
            <a:r>
              <a:rPr lang="ru-RU" sz="2000"/>
              <a:t>илософское учение о природе ценностей. Ценностями могут служить различные явления действительности, имеющие большое значение для индивидов и общества. Ценности выступают ориентирами деятельности человека </a:t>
            </a:r>
          </a:p>
          <a:p>
            <a:pPr>
              <a:lnSpc>
                <a:spcPct val="90000"/>
              </a:lnSpc>
            </a:pPr>
            <a:r>
              <a:rPr lang="ru-RU" sz="2900"/>
              <a:t>Праксиологический аспект. Выгода. Эффективность. Выбор метода с точки зрения эффективности. Ориентиры на результат: малые воздействия – большой результат.  </a:t>
            </a:r>
          </a:p>
          <a:p>
            <a:pPr>
              <a:lnSpc>
                <a:spcPct val="90000"/>
              </a:lnSpc>
            </a:pPr>
            <a:endParaRPr lang="ru-RU" sz="21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ru-RU" sz="3800"/>
              <a:t>Г.В.Ф.Гегель     Метод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4911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/>
              <a:t>диалектический метод</a:t>
            </a:r>
            <a:r>
              <a:rPr lang="ru-RU" sz="2400" b="1"/>
              <a:t> – осознание формы внутреннего самодвижения содержания.</a:t>
            </a:r>
          </a:p>
          <a:p>
            <a:pPr>
              <a:lnSpc>
                <a:spcPct val="80000"/>
              </a:lnSpc>
            </a:pPr>
            <a:r>
              <a:rPr lang="ru-RU" sz="2400" b="1" i="1"/>
              <a:t>Наука Логики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/>
              <a:t>Бытие</a:t>
            </a:r>
            <a:r>
              <a:rPr lang="ru-RU" sz="2400" b="1"/>
              <a:t>:  качество, количество, мера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/>
              <a:t>Сущность</a:t>
            </a:r>
            <a:r>
              <a:rPr lang="ru-RU" sz="2400" b="1"/>
              <a:t>: сущность как основание существования  (тождество, различие, основание); явление (мир явлений, содержание и форма, отношение); действительность (субстанциальное отношение, причинное отношение, взаимодействие)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/>
              <a:t>Понятие </a:t>
            </a:r>
            <a:r>
              <a:rPr lang="ru-RU" sz="2400" b="1"/>
              <a:t> (субъективное понятие, суждение, умозаключение)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/>
              <a:t>Объект  (механизм, химизм, телеология)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/>
              <a:t>Идея (жизнь, познание (познание – воление), абсолютная идея)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Два способа образования понятий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1. Понятие выражено как абстрактно-всеобщее.</a:t>
            </a:r>
          </a:p>
          <a:p>
            <a:pPr>
              <a:lnSpc>
                <a:spcPct val="80000"/>
              </a:lnSpc>
            </a:pPr>
            <a:r>
              <a:rPr lang="ru-RU" sz="2000"/>
              <a:t>Трактовка природы понятия как </a:t>
            </a:r>
            <a:r>
              <a:rPr lang="ru-RU" sz="2000" b="1" i="1"/>
              <a:t>объединения признаков являющегося многообразия</a:t>
            </a:r>
            <a:r>
              <a:rPr lang="ru-RU" sz="2000"/>
              <a:t>. Они (понятия) только определения и образы, и тем самым </a:t>
            </a:r>
            <a:r>
              <a:rPr lang="ru-RU" sz="2000" b="1" i="1"/>
              <a:t>субъективны</a:t>
            </a:r>
            <a:r>
              <a:rPr lang="ru-RU" sz="2000"/>
              <a:t>. Понятие становится формальным, регулятивным единством применения рассудка. Канон, но не органон для знания, то есть не способ получения нового знания, а лишь систематизация готового материала. Внешнее соотношение с познаваемым содержанием. </a:t>
            </a:r>
          </a:p>
          <a:p>
            <a:pPr>
              <a:lnSpc>
                <a:spcPct val="80000"/>
              </a:lnSpc>
            </a:pPr>
            <a:r>
              <a:rPr lang="ru-RU" sz="2000"/>
              <a:t>Понятие как абстракция отрывается от многообразия вещей. И не имеет содержания в себе самом. Имеет только данное ему содержание. Необходимое средство – формальная логика.</a:t>
            </a:r>
          </a:p>
          <a:p>
            <a:pPr>
              <a:lnSpc>
                <a:spcPct val="80000"/>
              </a:lnSpc>
            </a:pPr>
            <a:r>
              <a:rPr lang="ru-RU" sz="2000"/>
              <a:t>Содержание и форма соотносятся друг с другом как разные, внешним образом, поэтому использование формальной логики не открывает возможность субъекту действительного понимания внутренней логики предмета, а также не может быть бесконечным толчком к изучению предмета. Такой подход ограничен и </a:t>
            </a:r>
            <a:r>
              <a:rPr lang="ru-RU" sz="2000" b="1" i="1"/>
              <a:t>не содержит принципа возобновления познающего (идущего от субъекта) действия</a:t>
            </a:r>
            <a:r>
              <a:rPr lang="ru-RU" sz="2000"/>
              <a:t>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Два способа образования понятий</a:t>
            </a:r>
            <a:br>
              <a:rPr lang="ru-RU" sz="3800"/>
            </a:br>
            <a:r>
              <a:rPr lang="ru-RU" sz="3800"/>
              <a:t>(продолжение)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2. Конкретно-всеобщее.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Единственное (единичное) понятие, лежащее в основе предметной области. Противоречивая основа целого. Возможность посредством осмысления и разрешения противоречий выведения системы понятий предмета как единого целого. Значение  философских категорий и диалектического метода.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600"/>
              <a:t>Фигура – треугольник.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600"/>
              <a:t>Химический элемент – водород.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600"/>
              <a:t>Общество – труд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600"/>
              <a:t>Экономика – товар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Структура способа производства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endParaRPr lang="ru-RU" sz="2600"/>
          </a:p>
        </p:txBody>
      </p:sp>
      <p:graphicFrame>
        <p:nvGraphicFramePr>
          <p:cNvPr id="59425" name="Group 33"/>
          <p:cNvGraphicFramePr>
            <a:graphicFrameLocks noGrp="1"/>
          </p:cNvGraphicFramePr>
          <p:nvPr>
            <p:ph sz="half" idx="2"/>
          </p:nvPr>
        </p:nvGraphicFramePr>
        <p:xfrm>
          <a:off x="457200" y="1752600"/>
          <a:ext cx="8001000" cy="4311016"/>
        </p:xfrm>
        <a:graphic>
          <a:graphicData uri="http://schemas.openxmlformats.org/drawingml/2006/table">
            <a:tbl>
              <a:tblPr/>
              <a:tblGrid>
                <a:gridCol w="200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Производственные отношения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непосредственном производстве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распределении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       о   п   о   с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п         р        о 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обмене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е   д    с    т   в  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     з     в     о     д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потреблениие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  а   н   н   о   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    т     в     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6288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Процесс производства материальных ценностей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(факторы производства)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Труд (рабочая сила – спосбность трудится)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Средства труда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Орудия труда  Вспомогательные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       средства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Предметы труда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Данные          Сырьё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природой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6288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Производительные силы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9420" name="Line 28"/>
          <p:cNvSpPr>
            <a:spLocks noChangeShapeType="1"/>
          </p:cNvSpPr>
          <p:nvPr/>
        </p:nvSpPr>
        <p:spPr bwMode="auto">
          <a:xfrm flipH="1">
            <a:off x="3505200" y="47244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21" name="Line 29"/>
          <p:cNvSpPr>
            <a:spLocks noChangeShapeType="1"/>
          </p:cNvSpPr>
          <p:nvPr/>
        </p:nvSpPr>
        <p:spPr bwMode="auto">
          <a:xfrm>
            <a:off x="4267200" y="4724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22" name="Line 30"/>
          <p:cNvSpPr>
            <a:spLocks noChangeShapeType="1"/>
          </p:cNvSpPr>
          <p:nvPr/>
        </p:nvSpPr>
        <p:spPr bwMode="auto">
          <a:xfrm flipH="1">
            <a:off x="6553200" y="4724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23" name="Line 31"/>
          <p:cNvSpPr>
            <a:spLocks noChangeShapeType="1"/>
          </p:cNvSpPr>
          <p:nvPr/>
        </p:nvSpPr>
        <p:spPr bwMode="auto">
          <a:xfrm>
            <a:off x="7239000" y="47244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ru-RU" sz="2400"/>
              <a:t>Структура общественно-экономической формации</a:t>
            </a:r>
            <a:r>
              <a:rPr lang="ru-RU" sz="3800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8229600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dirty="0"/>
              <a:t>(</a:t>
            </a:r>
            <a:r>
              <a:rPr lang="ru-RU" sz="1800" dirty="0"/>
              <a:t>Надстройка) Отношения государственно-юридические; отношения идеологии, морали, науки, искусства, культуры, образования и др.</a:t>
            </a:r>
          </a:p>
          <a:p>
            <a:pPr>
              <a:lnSpc>
                <a:spcPct val="90000"/>
              </a:lnSpc>
            </a:pPr>
            <a:r>
              <a:rPr lang="ru-RU" sz="1800" dirty="0"/>
              <a:t>(Базис) Способ производства: </a:t>
            </a:r>
          </a:p>
        </p:txBody>
      </p:sp>
      <p:graphicFrame>
        <p:nvGraphicFramePr>
          <p:cNvPr id="60449" name="Group 3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58582140"/>
              </p:ext>
            </p:extLst>
          </p:nvPr>
        </p:nvGraphicFramePr>
        <p:xfrm>
          <a:off x="304800" y="2209800"/>
          <a:ext cx="8382000" cy="4353243"/>
        </p:xfrm>
        <a:graphic>
          <a:graphicData uri="http://schemas.openxmlformats.org/drawingml/2006/table">
            <a:tbl>
              <a:tblPr/>
              <a:tblGrid>
                <a:gridCol w="122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2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8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071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Производственные отношения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7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непосредственном производстве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распределении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В             о       п      о      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 п       р      о  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обмене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р      е     д     с    т  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      з       в       о        д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потреблении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о   в   а    н   н   о   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       т       в       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1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Процесс производства материальных ценностей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(факторы производства)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Труд (рабочая сила – способность трудится)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Средства труда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Орудия труда  Вспомогательные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                        средства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Предметы труда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Данные                 Сырьё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природой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6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Производительные силы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0444" name="Line 28"/>
          <p:cNvSpPr>
            <a:spLocks noChangeShapeType="1"/>
          </p:cNvSpPr>
          <p:nvPr/>
        </p:nvSpPr>
        <p:spPr bwMode="auto">
          <a:xfrm flipH="1">
            <a:off x="3352800" y="54864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445" name="Line 29"/>
          <p:cNvSpPr>
            <a:spLocks noChangeShapeType="1"/>
          </p:cNvSpPr>
          <p:nvPr/>
        </p:nvSpPr>
        <p:spPr bwMode="auto">
          <a:xfrm>
            <a:off x="3886200" y="54864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446" name="Line 30"/>
          <p:cNvSpPr>
            <a:spLocks noChangeShapeType="1"/>
          </p:cNvSpPr>
          <p:nvPr/>
        </p:nvSpPr>
        <p:spPr bwMode="auto">
          <a:xfrm flipH="1">
            <a:off x="6858000" y="5486400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447" name="Line 31"/>
          <p:cNvSpPr>
            <a:spLocks noChangeShapeType="1"/>
          </p:cNvSpPr>
          <p:nvPr/>
        </p:nvSpPr>
        <p:spPr bwMode="auto">
          <a:xfrm>
            <a:off x="7620000" y="5486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52400" y="5486400"/>
            <a:ext cx="8229600" cy="21891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Презентацию подготовила:</a:t>
            </a:r>
          </a:p>
          <a:p>
            <a:pPr marL="0" indent="0">
              <a:buNone/>
            </a:pPr>
            <a:r>
              <a:rPr lang="ru-RU" dirty="0" err="1"/>
              <a:t>Пеняжина</a:t>
            </a:r>
            <a:r>
              <a:rPr lang="ru-RU" dirty="0"/>
              <a:t>(</a:t>
            </a:r>
            <a:r>
              <a:rPr lang="ru-RU" dirty="0" err="1"/>
              <a:t>Изяева</a:t>
            </a:r>
            <a:r>
              <a:rPr lang="ru-RU" dirty="0"/>
              <a:t>) Алена </a:t>
            </a:r>
            <a:r>
              <a:rPr lang="ru-RU" dirty="0" err="1"/>
              <a:t>Ак.тур</a:t>
            </a:r>
            <a:r>
              <a:rPr lang="ru-RU" dirty="0"/>
              <a:t>. 3кр. </a:t>
            </a:r>
            <a:r>
              <a:rPr lang="ru-RU" dirty="0" err="1"/>
              <a:t>Зо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655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1900" b="1">
                <a:solidFill>
                  <a:schemeClr val="tx1"/>
                </a:solidFill>
              </a:rPr>
              <a:t>ВСЕОБЩИЕ СУЩЕСТВЕННЫЕ   ФОРМЫ ДВИЖЕНИЯ ОКРУЖАЮЩЕГО  МИРА </a:t>
            </a:r>
            <a:br>
              <a:rPr lang="ru-RU" sz="1900" b="1">
                <a:solidFill>
                  <a:schemeClr val="tx1"/>
                </a:solidFill>
              </a:rPr>
            </a:br>
            <a:r>
              <a:rPr lang="ru-RU" sz="1900" b="1">
                <a:solidFill>
                  <a:schemeClr val="tx1"/>
                </a:solidFill>
              </a:rPr>
              <a:t>(структура мировоззрения)</a:t>
            </a:r>
            <a:br>
              <a:rPr lang="ru-RU" sz="1900">
                <a:solidFill>
                  <a:schemeClr val="tx1"/>
                </a:solidFill>
              </a:rPr>
            </a:br>
            <a:endParaRPr lang="ru-RU" sz="190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304800" y="1828800"/>
          <a:ext cx="441960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Рисунок" r:id="rId3" imgW="3349752" imgH="2846832" progId="Word.Picture.8">
                  <p:embed/>
                </p:oleObj>
              </mc:Choice>
              <mc:Fallback>
                <p:oleObj name="Рисунок" r:id="rId3" imgW="3349752" imgH="2846832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828800"/>
                        <a:ext cx="441960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6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600"/>
              <a:t>Формы мировоззрения:  </a:t>
            </a:r>
          </a:p>
          <a:p>
            <a:r>
              <a:rPr lang="ru-RU" sz="2600"/>
              <a:t>Мифологическое</a:t>
            </a:r>
          </a:p>
          <a:p>
            <a:r>
              <a:rPr lang="ru-RU" sz="2600"/>
              <a:t>Религиозное </a:t>
            </a:r>
          </a:p>
          <a:p>
            <a:r>
              <a:rPr lang="ru-RU" sz="2600"/>
              <a:t>Научное </a:t>
            </a:r>
          </a:p>
          <a:p>
            <a:r>
              <a:rPr lang="ru-RU" sz="2600"/>
              <a:t>Философское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Структура философии 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2600"/>
          </a:p>
          <a:p>
            <a:pPr>
              <a:lnSpc>
                <a:spcPct val="80000"/>
              </a:lnSpc>
            </a:pPr>
            <a:r>
              <a:rPr lang="ru-RU" sz="2600"/>
              <a:t>История философии</a:t>
            </a:r>
          </a:p>
          <a:p>
            <a:pPr>
              <a:lnSpc>
                <a:spcPct val="80000"/>
              </a:lnSpc>
            </a:pPr>
            <a:r>
              <a:rPr lang="ru-RU" sz="2600"/>
              <a:t>Теоретическая философия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/>
              <a:t>Онтология; гносеология;  </a:t>
            </a:r>
          </a:p>
          <a:p>
            <a:pPr>
              <a:lnSpc>
                <a:spcPct val="80000"/>
              </a:lnSpc>
            </a:pPr>
            <a:endParaRPr lang="ru-RU" sz="2600"/>
          </a:p>
          <a:p>
            <a:pPr>
              <a:lnSpc>
                <a:spcPct val="80000"/>
              </a:lnSpc>
            </a:pPr>
            <a:endParaRPr lang="ru-RU" sz="2600"/>
          </a:p>
          <a:p>
            <a:pPr>
              <a:lnSpc>
                <a:spcPct val="80000"/>
              </a:lnSpc>
            </a:pPr>
            <a:endParaRPr lang="ru-RU" sz="2600"/>
          </a:p>
          <a:p>
            <a:pPr>
              <a:lnSpc>
                <a:spcPct val="80000"/>
              </a:lnSpc>
            </a:pPr>
            <a:r>
              <a:rPr lang="ru-RU" sz="2600"/>
              <a:t>Практическая философия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/>
              <a:t>Философия истории; философия науки; философия права; социальная философия; философия 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Введение в историю философии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 i="1"/>
              <a:t>Цель философии</a:t>
            </a:r>
            <a:r>
              <a:rPr lang="ru-RU" sz="2400"/>
              <a:t> – познание единой истины как источника, из которого проистекает всё другое, все законы природы, все явления жизни и сознания, представляющие собой отражение этого источника, или иначе, свести эти законы и явления обратным, на внешний взгляд, путём, к этому единому источнику, но сделать это лишь для того, чтобы постигнуть их из него, то есть для того, чтобы познать, как они из него выводятся. (Г.В.Ф.Гегель)</a:t>
            </a:r>
          </a:p>
          <a:p>
            <a:pPr>
              <a:buFont typeface="Wingdings" pitchFamily="2" charset="2"/>
              <a:buNone/>
            </a:pPr>
            <a:endParaRPr lang="ru-RU" sz="2400"/>
          </a:p>
          <a:p>
            <a:r>
              <a:rPr lang="ru-RU" sz="2400" i="1"/>
              <a:t>«Познай самого себя»</a:t>
            </a:r>
            <a:r>
              <a:rPr lang="ru-RU" sz="2400"/>
              <a:t>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Введение в историю философии</a:t>
            </a:r>
            <a:br>
              <a:rPr lang="ru-RU" sz="3800"/>
            </a:br>
            <a:endParaRPr lang="ru-RU" sz="38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900" b="1"/>
              <a:t>Противоположность мнения и истины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b="1"/>
              <a:t>Мнение – субъективное  представление, произвольная мысль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 b="1"/>
              <a:t>Истина – представление, основанное на необходимости процесса мышления.</a:t>
            </a:r>
          </a:p>
          <a:p>
            <a:pPr>
              <a:lnSpc>
                <a:spcPct val="80000"/>
              </a:lnSpc>
            </a:pPr>
            <a:r>
              <a:rPr lang="ru-RU" sz="1900" b="1"/>
              <a:t>Истина – есть движение, процесс, но в этом движении – покой, различие – есть исчезающее, благодаря чему возникает полное, конкретное единство.</a:t>
            </a:r>
          </a:p>
          <a:p>
            <a:pPr>
              <a:lnSpc>
                <a:spcPct val="80000"/>
              </a:lnSpc>
            </a:pPr>
            <a:r>
              <a:rPr lang="ru-RU" sz="1900" b="1"/>
              <a:t>Идея – конкретна, поскольку она есть единство различных определений. Органическая система, целостность, содержащая в себе множество ступеней и моментов. </a:t>
            </a:r>
          </a:p>
          <a:p>
            <a:pPr>
              <a:lnSpc>
                <a:spcPct val="80000"/>
              </a:lnSpc>
            </a:pPr>
            <a:r>
              <a:rPr lang="ru-RU" sz="1900" b="1"/>
              <a:t>Конкретное – простое, единство, внутри себя содержащее различие.  </a:t>
            </a:r>
          </a:p>
          <a:p>
            <a:pPr>
              <a:lnSpc>
                <a:spcPct val="80000"/>
              </a:lnSpc>
            </a:pPr>
            <a:r>
              <a:rPr lang="ru-RU" sz="1900" b="1"/>
              <a:t>Развитие – переход, развёртывание необходимых ступеней и формообразований предмета во времени до полноты и целостности </a:t>
            </a:r>
          </a:p>
          <a:p>
            <a:pPr>
              <a:lnSpc>
                <a:spcPct val="80000"/>
              </a:lnSpc>
            </a:pPr>
            <a:r>
              <a:rPr lang="ru-RU" sz="1900" b="1"/>
              <a:t>Философия – есть объективная наука об истине, о её необходимости, познание посредством понятий.</a:t>
            </a:r>
            <a:endParaRPr lang="ru-RU" sz="190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Введение в историю философии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100"/>
              <a:t>Вся история философии – внутреннее, необходимое, последовательное и поступательное  движение и развитие понятия. Движущая сила – внутренняя диалектика логической формы.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Совпадение истории философии с философией.</a:t>
            </a:r>
          </a:p>
          <a:p>
            <a:pPr>
              <a:lnSpc>
                <a:spcPct val="90000"/>
              </a:lnSpc>
            </a:pPr>
            <a:endParaRPr lang="ru-RU" sz="2100"/>
          </a:p>
          <a:p>
            <a:pPr>
              <a:lnSpc>
                <a:spcPct val="90000"/>
              </a:lnSpc>
            </a:pPr>
            <a:r>
              <a:rPr lang="ru-RU" sz="2100"/>
              <a:t>Каждая система философии существовала и с необходимостью продолжает существовать. </a:t>
            </a:r>
          </a:p>
          <a:p>
            <a:pPr>
              <a:lnSpc>
                <a:spcPct val="90000"/>
              </a:lnSpc>
            </a:pPr>
            <a:endParaRPr lang="ru-RU" sz="2100"/>
          </a:p>
          <a:p>
            <a:pPr>
              <a:lnSpc>
                <a:spcPct val="90000"/>
              </a:lnSpc>
            </a:pPr>
            <a:r>
              <a:rPr lang="ru-RU" sz="2100"/>
              <a:t>Отношение к философской системе должно содержать утвердительную и отрицательную сторону.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141</TotalTime>
  <Words>3872</Words>
  <Application>Microsoft Office PowerPoint</Application>
  <PresentationFormat>Экран (4:3)</PresentationFormat>
  <Paragraphs>367</Paragraphs>
  <Slides>45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0" baseType="lpstr">
      <vt:lpstr>Arial</vt:lpstr>
      <vt:lpstr>Garamond</vt:lpstr>
      <vt:lpstr>Wingdings</vt:lpstr>
      <vt:lpstr>Край</vt:lpstr>
      <vt:lpstr>Рисунок</vt:lpstr>
      <vt:lpstr>Презентация PowerPoint</vt:lpstr>
      <vt:lpstr>Философия: предмет </vt:lpstr>
      <vt:lpstr>Философские основания</vt:lpstr>
      <vt:lpstr>Философские основания</vt:lpstr>
      <vt:lpstr>ВСЕОБЩИЕ СУЩЕСТВЕННЫЕ   ФОРМЫ ДВИЖЕНИЯ ОКРУЖАЮЩЕГО  МИРА  (структура мировоззрения) </vt:lpstr>
      <vt:lpstr>Структура философии  </vt:lpstr>
      <vt:lpstr>Введение в историю философии</vt:lpstr>
      <vt:lpstr>Введение в историю философии </vt:lpstr>
      <vt:lpstr>Введение в историю философии</vt:lpstr>
      <vt:lpstr>Диалектика сознания</vt:lpstr>
      <vt:lpstr>Формы историко-философского процесса</vt:lpstr>
      <vt:lpstr>Начало философии</vt:lpstr>
      <vt:lpstr>Восточная философия – погружённость в субстанцию как исчезновение индивидуальности во всеобщем  </vt:lpstr>
      <vt:lpstr>Индийская философия</vt:lpstr>
      <vt:lpstr>Греческая философия</vt:lpstr>
      <vt:lpstr>Греческая философия  (VI-V в.в. до н.э.  )</vt:lpstr>
      <vt:lpstr>Греческая философия</vt:lpstr>
      <vt:lpstr>Греческая философия</vt:lpstr>
      <vt:lpstr>Греческая философия</vt:lpstr>
      <vt:lpstr>Софисты; Сократ</vt:lpstr>
      <vt:lpstr>Платон  (429 г. до н.эры)</vt:lpstr>
      <vt:lpstr>Платон</vt:lpstr>
      <vt:lpstr>Платон</vt:lpstr>
      <vt:lpstr>Аристотель (384 г. до н. эры)</vt:lpstr>
      <vt:lpstr>Аристотель </vt:lpstr>
      <vt:lpstr>Аристотель. Классификация наук</vt:lpstr>
      <vt:lpstr>Новое время.     Ф.Бэкон </vt:lpstr>
      <vt:lpstr> Р.Декарт. (1596-1650)</vt:lpstr>
      <vt:lpstr>Б.Спиноза. (1632-1677)</vt:lpstr>
      <vt:lpstr>Дж. Локк.  (1632-1704) От восприятия к понятию. </vt:lpstr>
      <vt:lpstr> Г.В.Лейбниц (1646- 1716) </vt:lpstr>
      <vt:lpstr>Политэкономия и философия</vt:lpstr>
      <vt:lpstr>Феномен Немецкой классической философии</vt:lpstr>
      <vt:lpstr>И.Кант 1724-1804</vt:lpstr>
      <vt:lpstr>И.Кант</vt:lpstr>
      <vt:lpstr>И.Г.Фихте (1762-1814)</vt:lpstr>
      <vt:lpstr>Ф.В.И.Шеллинг (1775-1854)</vt:lpstr>
      <vt:lpstr>Г.В.Ф.Гегель (1770-1831)</vt:lpstr>
      <vt:lpstr>Г.В.Ф.Гегель    Система</vt:lpstr>
      <vt:lpstr>Г.В.Ф.Гегель     Метод</vt:lpstr>
      <vt:lpstr>Два способа образования понятий</vt:lpstr>
      <vt:lpstr>Два способа образования понятий (продолжение)</vt:lpstr>
      <vt:lpstr>Структура способа производства</vt:lpstr>
      <vt:lpstr>Структура общественно-экономической формации </vt:lpstr>
      <vt:lpstr>Спасибо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Каримов</cp:lastModifiedBy>
  <cp:revision>7</cp:revision>
  <cp:lastPrinted>1601-01-01T00:00:00Z</cp:lastPrinted>
  <dcterms:created xsi:type="dcterms:W3CDTF">1601-01-01T00:00:00Z</dcterms:created>
  <dcterms:modified xsi:type="dcterms:W3CDTF">2026-04-20T14:38:42Z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